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handoutMasterIdLst>
    <p:handoutMasterId r:id="rId26"/>
  </p:handoutMasterIdLst>
  <p:sldIdLst>
    <p:sldId id="365" r:id="rId2"/>
    <p:sldId id="803" r:id="rId3"/>
    <p:sldId id="424" r:id="rId4"/>
    <p:sldId id="425" r:id="rId5"/>
    <p:sldId id="391" r:id="rId6"/>
    <p:sldId id="392" r:id="rId7"/>
    <p:sldId id="441" r:id="rId8"/>
    <p:sldId id="736" r:id="rId9"/>
    <p:sldId id="395" r:id="rId10"/>
    <p:sldId id="804" r:id="rId11"/>
    <p:sldId id="393" r:id="rId12"/>
    <p:sldId id="394" r:id="rId13"/>
    <p:sldId id="400" r:id="rId14"/>
    <p:sldId id="737" r:id="rId15"/>
    <p:sldId id="443" r:id="rId16"/>
    <p:sldId id="661" r:id="rId17"/>
    <p:sldId id="740" r:id="rId18"/>
    <p:sldId id="638" r:id="rId19"/>
    <p:sldId id="439" r:id="rId20"/>
    <p:sldId id="744" r:id="rId21"/>
    <p:sldId id="802" r:id="rId22"/>
    <p:sldId id="256" r:id="rId23"/>
    <p:sldId id="348"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9" autoAdjust="0"/>
    <p:restoredTop sz="99388" autoAdjust="0"/>
  </p:normalViewPr>
  <p:slideViewPr>
    <p:cSldViewPr snapToGrid="0" snapToObjects="1">
      <p:cViewPr varScale="1">
        <p:scale>
          <a:sx n="115" d="100"/>
          <a:sy n="115" d="100"/>
        </p:scale>
        <p:origin x="1424" y="184"/>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9/13/20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9/13/20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26DE78-2793-446D-9DEA-C8BFDD72E42B}" type="slidenum">
              <a:rPr lang="en-US" smtClean="0"/>
              <a:t>3</a:t>
            </a:fld>
            <a:endParaRPr lang="en-US"/>
          </a:p>
        </p:txBody>
      </p:sp>
    </p:spTree>
    <p:extLst>
      <p:ext uri="{BB962C8B-B14F-4D97-AF65-F5344CB8AC3E}">
        <p14:creationId xmlns:p14="http://schemas.microsoft.com/office/powerpoint/2010/main" val="279197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atmospheric</a:t>
            </a:r>
            <a:r>
              <a:rPr lang="en-US" baseline="0" dirty="0"/>
              <a:t> correction typically: (!) LUT generation of coefficients, (2) estimate of atmospheric state, (3) algebraic correction based on </a:t>
            </a:r>
            <a:r>
              <a:rPr lang="en-US" baseline="0" dirty="0" err="1"/>
              <a:t>lambertian</a:t>
            </a:r>
            <a:r>
              <a:rPr lang="en-US" baseline="0" dirty="0"/>
              <a:t> assumptions.  Mature and effective; form basis of methods used in AVIRIS-NG standard products. </a:t>
            </a:r>
          </a:p>
          <a:p>
            <a:r>
              <a:rPr lang="en-US" baseline="0" dirty="0"/>
              <a:t>Several challenges to this</a:t>
            </a:r>
            <a:r>
              <a:rPr lang="is-IS" baseline="0" dirty="0"/>
              <a:t>…</a:t>
            </a:r>
          </a:p>
          <a:p>
            <a:pPr marL="228600" indent="-228600">
              <a:buAutoNum type="arabicPeriod"/>
            </a:pPr>
            <a:r>
              <a:rPr lang="en-US" baseline="0" dirty="0"/>
              <a:t>limited size of state vector</a:t>
            </a:r>
          </a:p>
          <a:p>
            <a:pPr marL="228600" indent="-228600">
              <a:buAutoNum type="arabicPeriod"/>
            </a:pPr>
            <a:r>
              <a:rPr lang="en-US" baseline="0" dirty="0"/>
              <a:t>Algebraic approximate solutions less accurate for extreme geometries</a:t>
            </a:r>
          </a:p>
          <a:p>
            <a:pPr marL="228600" indent="-228600">
              <a:buAutoNum type="arabicPeriod"/>
            </a:pPr>
            <a:r>
              <a:rPr lang="en-US" baseline="0" dirty="0"/>
              <a:t>Uncoupled</a:t>
            </a:r>
          </a:p>
          <a:p>
            <a:pPr marL="228600" indent="-228600">
              <a:buAutoNum type="arabicPeriod"/>
            </a:pPr>
            <a:r>
              <a:rPr lang="en-US" baseline="0" dirty="0"/>
              <a:t>Algebraic inversion means difficult to tease apart smooth atmospheric effects</a:t>
            </a:r>
          </a:p>
          <a:p>
            <a:endParaRPr lang="en-US" baseline="0" dirty="0"/>
          </a:p>
          <a:p>
            <a:r>
              <a:rPr lang="en-US" baseline="0" dirty="0"/>
              <a:t>Most inaccurate in regions of high haze, extreme water vapor causing absorption in scattering.  India dataset contains pushes the frontier, </a:t>
            </a:r>
            <a:r>
              <a:rPr lang="en-US" baseline="0" dirty="0" err="1"/>
              <a:t>excelelnt</a:t>
            </a:r>
            <a:r>
              <a:rPr lang="en-US" baseline="0" dirty="0"/>
              <a:t> opportunity for investigating next level of precision. </a:t>
            </a:r>
          </a:p>
          <a:p>
            <a:endParaRPr lang="en-US" baseline="0" dirty="0"/>
          </a:p>
          <a:p>
            <a:pPr marL="0" indent="0">
              <a:buNone/>
            </a:pPr>
            <a:r>
              <a:rPr lang="en-US" baseline="0" dirty="0"/>
              <a:t>Enabled by a fast radiative transfer model as an interior loop of an iterative max. a posteriori estimation</a:t>
            </a:r>
          </a:p>
        </p:txBody>
      </p:sp>
      <p:sp>
        <p:nvSpPr>
          <p:cNvPr id="4" name="Slide Number Placeholder 3"/>
          <p:cNvSpPr>
            <a:spLocks noGrp="1"/>
          </p:cNvSpPr>
          <p:nvPr>
            <p:ph type="sldNum" sz="quarter" idx="10"/>
          </p:nvPr>
        </p:nvSpPr>
        <p:spPr/>
        <p:txBody>
          <a:bodyPr/>
          <a:lstStyle/>
          <a:p>
            <a:fld id="{8A26DE78-2793-446D-9DEA-C8BFDD72E42B}" type="slidenum">
              <a:rPr lang="en-US" smtClean="0"/>
              <a:t>4</a:t>
            </a:fld>
            <a:endParaRPr lang="en-US"/>
          </a:p>
        </p:txBody>
      </p:sp>
    </p:spTree>
    <p:extLst>
      <p:ext uri="{BB962C8B-B14F-4D97-AF65-F5344CB8AC3E}">
        <p14:creationId xmlns:p14="http://schemas.microsoft.com/office/powerpoint/2010/main" val="1524539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atmospheric state specified,  We can get optical constants via linear lookup table interpolation (note: T=transmission, S=spherical sky albedo, </a:t>
            </a:r>
            <a:r>
              <a:rPr lang="en-US" dirty="0" err="1"/>
              <a:t>rho_a</a:t>
            </a:r>
            <a:r>
              <a:rPr lang="en-US" dirty="0"/>
              <a:t> is the path reflectance).</a:t>
            </a:r>
          </a:p>
          <a:p>
            <a:endParaRPr lang="en-US" dirty="0"/>
          </a:p>
          <a:p>
            <a:r>
              <a:rPr lang="en-US" dirty="0"/>
              <a:t>This is just one of several similar functional approximations to the actual radiative transfer solution. With atmosphere specified, we can invert it algebraically to recover the surface reflectance.</a:t>
            </a:r>
          </a:p>
          <a:p>
            <a:endParaRPr lang="en-US" dirty="0"/>
          </a:p>
          <a:p>
            <a:r>
              <a:rPr lang="en-US" dirty="0"/>
              <a:t>The conventional strategy  is limited in sever</a:t>
            </a:r>
          </a:p>
        </p:txBody>
      </p:sp>
      <p:sp>
        <p:nvSpPr>
          <p:cNvPr id="4" name="Slide Number Placeholder 3"/>
          <p:cNvSpPr>
            <a:spLocks noGrp="1"/>
          </p:cNvSpPr>
          <p:nvPr>
            <p:ph type="sldNum" sz="quarter" idx="5"/>
          </p:nvPr>
        </p:nvSpPr>
        <p:spPr/>
        <p:txBody>
          <a:bodyPr/>
          <a:lstStyle/>
          <a:p>
            <a:fld id="{8A26DE78-2793-446D-9DEA-C8BFDD72E42B}" type="slidenum">
              <a:rPr lang="en-US" smtClean="0"/>
              <a:t>8</a:t>
            </a:fld>
            <a:endParaRPr lang="en-US"/>
          </a:p>
        </p:txBody>
      </p:sp>
    </p:spTree>
    <p:extLst>
      <p:ext uri="{BB962C8B-B14F-4D97-AF65-F5344CB8AC3E}">
        <p14:creationId xmlns:p14="http://schemas.microsoft.com/office/powerpoint/2010/main" val="2736596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agreement!</a:t>
            </a:r>
          </a:p>
        </p:txBody>
      </p:sp>
      <p:sp>
        <p:nvSpPr>
          <p:cNvPr id="4" name="Slide Number Placeholder 3"/>
          <p:cNvSpPr>
            <a:spLocks noGrp="1"/>
          </p:cNvSpPr>
          <p:nvPr>
            <p:ph type="sldNum" sz="quarter" idx="5"/>
          </p:nvPr>
        </p:nvSpPr>
        <p:spPr/>
        <p:txBody>
          <a:bodyPr/>
          <a:lstStyle/>
          <a:p>
            <a:fld id="{8A26DE78-2793-446D-9DEA-C8BFDD72E42B}" type="slidenum">
              <a:rPr lang="en-US" smtClean="0"/>
              <a:t>18</a:t>
            </a:fld>
            <a:endParaRPr lang="en-US"/>
          </a:p>
        </p:txBody>
      </p:sp>
    </p:spTree>
    <p:extLst>
      <p:ext uri="{BB962C8B-B14F-4D97-AF65-F5344CB8AC3E}">
        <p14:creationId xmlns:p14="http://schemas.microsoft.com/office/powerpoint/2010/main" val="149386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Posterior uncertainty predictions (grey envelopes) accurately predict and capture our actual discrepancies!</a:t>
            </a:r>
          </a:p>
          <a:p>
            <a:endParaRPr lang="en-US" dirty="0"/>
          </a:p>
          <a:p>
            <a:r>
              <a:rPr lang="en-US" dirty="0"/>
              <a:t>This demonstrates a closed account of the uncertainty in the system.  To our knowledge, this is the first time it has been done for VSWIR imaging spectroscopy.</a:t>
            </a:r>
          </a:p>
          <a:p>
            <a:endParaRPr lang="en-US" dirty="0"/>
          </a:p>
          <a:p>
            <a:r>
              <a:rPr lang="en-US" dirty="0"/>
              <a:t>Note: we also account for the uncertainty in the surface measurement, which is a significant contributor to the confidence bands.</a:t>
            </a:r>
          </a:p>
        </p:txBody>
      </p:sp>
      <p:sp>
        <p:nvSpPr>
          <p:cNvPr id="4" name="Slide Number Placeholder 3"/>
          <p:cNvSpPr>
            <a:spLocks noGrp="1"/>
          </p:cNvSpPr>
          <p:nvPr>
            <p:ph type="sldNum" sz="quarter" idx="5"/>
          </p:nvPr>
        </p:nvSpPr>
        <p:spPr/>
        <p:txBody>
          <a:bodyPr/>
          <a:lstStyle/>
          <a:p>
            <a:fld id="{8A26DE78-2793-446D-9DEA-C8BFDD72E42B}" type="slidenum">
              <a:rPr lang="en-US" smtClean="0"/>
              <a:t>21</a:t>
            </a:fld>
            <a:endParaRPr lang="en-US"/>
          </a:p>
        </p:txBody>
      </p:sp>
    </p:spTree>
    <p:extLst>
      <p:ext uri="{BB962C8B-B14F-4D97-AF65-F5344CB8AC3E}">
        <p14:creationId xmlns:p14="http://schemas.microsoft.com/office/powerpoint/2010/main" val="278223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CC2F8D79-F0C4-D34D-8A88-9C95CFFDA57E}" type="datetime1">
              <a:rPr lang="en-US" smtClean="0"/>
              <a:t>9/13/20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86FAB8CD-051E-284A-B9A7-5EAFA02FF667}" type="datetime1">
              <a:rPr lang="en-US" smtClean="0"/>
              <a:t>9/13/20</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Imaging spectroscopy tutorial - David R. Thompson, 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43000" y="6356350"/>
            <a:ext cx="2133600" cy="365125"/>
          </a:xfrm>
        </p:spPr>
        <p:txBody>
          <a:bodyPr/>
          <a:lstStyle/>
          <a:p>
            <a:fld id="{48466608-5881-E248-9C89-9B5A8F7901A6}" type="datetime1">
              <a:rPr lang="en-US" smtClean="0"/>
              <a:t>9/13/20</a:t>
            </a:fld>
            <a:endParaRPr lang="en-US"/>
          </a:p>
        </p:txBody>
      </p:sp>
      <p:sp>
        <p:nvSpPr>
          <p:cNvPr id="4" name="Footer Placeholder 3"/>
          <p:cNvSpPr>
            <a:spLocks noGrp="1"/>
          </p:cNvSpPr>
          <p:nvPr>
            <p:ph type="ftr" sz="quarter" idx="11"/>
          </p:nvPr>
        </p:nvSpPr>
        <p:spPr/>
        <p:txBody>
          <a:bodyPr/>
          <a:lstStyle/>
          <a:p>
            <a:r>
              <a:rPr lang="en-US"/>
              <a:t>Imaging spectroscopy tutorial - David R. Thompson, david.r.thompson@jpl.nasa.gov</a:t>
            </a:r>
          </a:p>
        </p:txBody>
      </p:sp>
      <p:sp>
        <p:nvSpPr>
          <p:cNvPr id="5" name="Slide Number Placeholder 4"/>
          <p:cNvSpPr>
            <a:spLocks noGrp="1"/>
          </p:cNvSpPr>
          <p:nvPr>
            <p:ph type="sldNum" sz="quarter" idx="12"/>
          </p:nvPr>
        </p:nvSpPr>
        <p:spPr/>
        <p:txBody>
          <a:bodyPr/>
          <a:lstStyle/>
          <a:p>
            <a:fld id="{EED54302-5677-4C41-BA0C-489A2D856242}" type="slidenum">
              <a:rPr lang="en-US" smtClean="0"/>
              <a:t>‹#›</a:t>
            </a:fld>
            <a:endParaRPr lang="en-US"/>
          </a:p>
        </p:txBody>
      </p:sp>
      <p:pic>
        <p:nvPicPr>
          <p:cNvPr id="6" name="Picture 5" descr="NASA insignia2Color.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2050" y="5963831"/>
            <a:ext cx="793954" cy="656539"/>
          </a:xfrm>
          <a:prstGeom prst="rect">
            <a:avLst/>
          </a:prstGeom>
        </p:spPr>
      </p:pic>
      <p:cxnSp>
        <p:nvCxnSpPr>
          <p:cNvPr id="7" name="Straight Connector 6"/>
          <p:cNvCxnSpPr/>
          <p:nvPr userDrawn="1"/>
        </p:nvCxnSpPr>
        <p:spPr>
          <a:xfrm>
            <a:off x="1143000" y="6324599"/>
            <a:ext cx="7467600" cy="1"/>
          </a:xfrm>
          <a:prstGeom prst="line">
            <a:avLst/>
          </a:prstGeom>
          <a:ln w="28575" cmpd="sng">
            <a:solidFill>
              <a:srgbClr val="003399"/>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7750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143000" y="6356349"/>
            <a:ext cx="1447800" cy="365125"/>
          </a:xfrm>
        </p:spPr>
        <p:txBody>
          <a:bodyPr/>
          <a:lstStyle/>
          <a:p>
            <a:fld id="{55C5CE85-21D6-4849-BAD7-071796A19C7D}" type="datetime1">
              <a:rPr lang="en-US" smtClean="0"/>
              <a:t>9/13/20</a:t>
            </a:fld>
            <a:endParaRPr lang="en-US"/>
          </a:p>
        </p:txBody>
      </p:sp>
      <p:sp>
        <p:nvSpPr>
          <p:cNvPr id="5" name="Footer Placeholder 4"/>
          <p:cNvSpPr>
            <a:spLocks noGrp="1"/>
          </p:cNvSpPr>
          <p:nvPr>
            <p:ph type="ftr" sz="quarter" idx="11"/>
          </p:nvPr>
        </p:nvSpPr>
        <p:spPr>
          <a:xfrm>
            <a:off x="1143000" y="5991224"/>
            <a:ext cx="2133600" cy="365125"/>
          </a:xfrm>
        </p:spPr>
        <p:txBody>
          <a:bodyPr/>
          <a:lstStyle/>
          <a:p>
            <a:r>
              <a:rPr lang="en-US"/>
              <a:t>Imaging spectroscopy tutorial - David R. Thompson, david.r.thompson@jpl.nasa.gov</a:t>
            </a:r>
          </a:p>
        </p:txBody>
      </p:sp>
      <p:sp>
        <p:nvSpPr>
          <p:cNvPr id="6" name="Slide Number Placeholder 5"/>
          <p:cNvSpPr>
            <a:spLocks noGrp="1"/>
          </p:cNvSpPr>
          <p:nvPr>
            <p:ph type="sldNum" sz="quarter" idx="12"/>
          </p:nvPr>
        </p:nvSpPr>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2050" y="5963831"/>
            <a:ext cx="793954" cy="656539"/>
          </a:xfrm>
          <a:prstGeom prst="rect">
            <a:avLst/>
          </a:prstGeom>
        </p:spPr>
      </p:pic>
    </p:spTree>
    <p:extLst>
      <p:ext uri="{BB962C8B-B14F-4D97-AF65-F5344CB8AC3E}">
        <p14:creationId xmlns:p14="http://schemas.microsoft.com/office/powerpoint/2010/main" val="199244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70681B0-F019-CE4A-892B-2C83E87EF1AD}" type="datetime1">
              <a:rPr lang="en-US" smtClean="0"/>
              <a:t>9/13/20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DAFD5786-F6FF-D74C-8CA7-13CF9C828131}" type="datetime1">
              <a:rPr lang="en-US" smtClean="0"/>
              <a:t>9/13/20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0CD67CB4-179C-0243-B947-A2D929956FA1}" type="datetime1">
              <a:rPr lang="en-US" smtClean="0"/>
              <a:t>9/13/20</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34F1556-A14C-E841-914D-B181766AB2C5}" type="datetime1">
              <a:rPr lang="en-US" smtClean="0"/>
              <a:t>9/13/20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3" r:id="rId11"/>
    <p:sldLayoutId id="2147483704" r:id="rId12"/>
    <p:sldLayoutId id="2147483705" r:id="rId13"/>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17.emf"/><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0.png"/><Relationship Id="rId10" Type="http://schemas.openxmlformats.org/officeDocument/2006/relationships/image" Target="../media/image8.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17.emf"/><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29.png"/><Relationship Id="rId5" Type="http://schemas.openxmlformats.org/officeDocument/2006/relationships/image" Target="../media/image30.png"/><Relationship Id="rId10" Type="http://schemas.openxmlformats.org/officeDocument/2006/relationships/image" Target="../media/image8.pn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emf"/><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emf"/><Relationship Id="rId10" Type="http://schemas.openxmlformats.org/officeDocument/2006/relationships/image" Target="../media/image20.png"/><Relationship Id="rId4" Type="http://schemas.openxmlformats.org/officeDocument/2006/relationships/image" Target="../media/image5.emf"/><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90.png"/><Relationship Id="rId2" Type="http://schemas.openxmlformats.org/officeDocument/2006/relationships/image" Target="../media/image5.emf"/><Relationship Id="rId1" Type="http://schemas.openxmlformats.org/officeDocument/2006/relationships/slideLayout" Target="../slideLayouts/slideLayout7.xml"/><Relationship Id="rId6"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281519" y="4959047"/>
            <a:ext cx="8544170"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dirty="0">
                <a:solidFill>
                  <a:srgbClr val="000000"/>
                </a:solidFill>
              </a:rPr>
              <a:t>11. Optimal Estimation: Theory and Practice</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FA49AE0-D081-114E-BA3F-04779A819EF0}"/>
              </a:ext>
            </a:extLst>
          </p:cNvPr>
          <p:cNvGrpSpPr/>
          <p:nvPr/>
        </p:nvGrpSpPr>
        <p:grpSpPr>
          <a:xfrm>
            <a:off x="1208269" y="2205719"/>
            <a:ext cx="6724288" cy="4084815"/>
            <a:chOff x="532813" y="1307018"/>
            <a:chExt cx="8172510" cy="4964569"/>
          </a:xfrm>
        </p:grpSpPr>
        <p:grpSp>
          <p:nvGrpSpPr>
            <p:cNvPr id="9" name="Group 8">
              <a:extLst>
                <a:ext uri="{FF2B5EF4-FFF2-40B4-BE49-F238E27FC236}">
                  <a16:creationId xmlns:a16="http://schemas.microsoft.com/office/drawing/2014/main" id="{AA03DED4-7052-F64C-A32D-074328279115}"/>
                </a:ext>
              </a:extLst>
            </p:cNvPr>
            <p:cNvGrpSpPr/>
            <p:nvPr/>
          </p:nvGrpSpPr>
          <p:grpSpPr>
            <a:xfrm>
              <a:off x="532813" y="1307018"/>
              <a:ext cx="8172510" cy="4964569"/>
              <a:chOff x="1453200" y="971814"/>
              <a:chExt cx="8172510" cy="4964569"/>
            </a:xfrm>
          </p:grpSpPr>
          <p:pic>
            <p:nvPicPr>
              <p:cNvPr id="10" name="Picture 9">
                <a:extLst>
                  <a:ext uri="{FF2B5EF4-FFF2-40B4-BE49-F238E27FC236}">
                    <a16:creationId xmlns:a16="http://schemas.microsoft.com/office/drawing/2014/main" id="{A507CBD0-C6A7-A14F-8A10-C9154CA844F2}"/>
                  </a:ext>
                </a:extLst>
              </p:cNvPr>
              <p:cNvPicPr>
                <a:picLocks noChangeAspect="1"/>
              </p:cNvPicPr>
              <p:nvPr/>
            </p:nvPicPr>
            <p:blipFill>
              <a:blip r:embed="rId2"/>
              <a:stretch>
                <a:fillRect/>
              </a:stretch>
            </p:blipFill>
            <p:spPr>
              <a:xfrm>
                <a:off x="1853310" y="971814"/>
                <a:ext cx="7772400" cy="4964569"/>
              </a:xfrm>
              <a:prstGeom prst="rect">
                <a:avLst/>
              </a:prstGeom>
            </p:spPr>
          </p:pic>
          <p:sp>
            <p:nvSpPr>
              <p:cNvPr id="11" name="Oval 10">
                <a:extLst>
                  <a:ext uri="{FF2B5EF4-FFF2-40B4-BE49-F238E27FC236}">
                    <a16:creationId xmlns:a16="http://schemas.microsoft.com/office/drawing/2014/main" id="{43CA5CCC-33FF-F549-8369-40F14D131E2C}"/>
                  </a:ext>
                </a:extLst>
              </p:cNvPr>
              <p:cNvSpPr/>
              <p:nvPr/>
            </p:nvSpPr>
            <p:spPr>
              <a:xfrm rot="4714058">
                <a:off x="4700861" y="1718182"/>
                <a:ext cx="911860" cy="261071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Freeform 11">
                <a:extLst>
                  <a:ext uri="{FF2B5EF4-FFF2-40B4-BE49-F238E27FC236}">
                    <a16:creationId xmlns:a16="http://schemas.microsoft.com/office/drawing/2014/main" id="{EC5B73FC-7D06-AE48-87AA-1727B2F83A94}"/>
                  </a:ext>
                </a:extLst>
              </p:cNvPr>
              <p:cNvSpPr/>
              <p:nvPr/>
            </p:nvSpPr>
            <p:spPr>
              <a:xfrm rot="12190859" flipH="1">
                <a:off x="5201753" y="3132794"/>
                <a:ext cx="1517947" cy="109530"/>
              </a:xfrm>
              <a:custGeom>
                <a:avLst/>
                <a:gdLst>
                  <a:gd name="connsiteX0" fmla="*/ 1858297 w 1858297"/>
                  <a:gd name="connsiteY0" fmla="*/ 2005781 h 2005781"/>
                  <a:gd name="connsiteX1" fmla="*/ 973394 w 1858297"/>
                  <a:gd name="connsiteY1" fmla="*/ 1283110 h 2005781"/>
                  <a:gd name="connsiteX2" fmla="*/ 0 w 1858297"/>
                  <a:gd name="connsiteY2" fmla="*/ 0 h 2005781"/>
                  <a:gd name="connsiteX0" fmla="*/ 1858297 w 1858297"/>
                  <a:gd name="connsiteY0" fmla="*/ 2005781 h 2005781"/>
                  <a:gd name="connsiteX1" fmla="*/ 983948 w 1858297"/>
                  <a:gd name="connsiteY1" fmla="*/ 1812659 h 2005781"/>
                  <a:gd name="connsiteX2" fmla="*/ 0 w 1858297"/>
                  <a:gd name="connsiteY2" fmla="*/ 0 h 2005781"/>
                  <a:gd name="connsiteX0" fmla="*/ 1858297 w 1858297"/>
                  <a:gd name="connsiteY0" fmla="*/ 2005781 h 2005781"/>
                  <a:gd name="connsiteX1" fmla="*/ 983948 w 1858297"/>
                  <a:gd name="connsiteY1" fmla="*/ 1812659 h 2005781"/>
                  <a:gd name="connsiteX2" fmla="*/ 0 w 1858297"/>
                  <a:gd name="connsiteY2" fmla="*/ 0 h 2005781"/>
                  <a:gd name="connsiteX0" fmla="*/ 1858297 w 1858297"/>
                  <a:gd name="connsiteY0" fmla="*/ 2005781 h 2132678"/>
                  <a:gd name="connsiteX1" fmla="*/ 826756 w 1858297"/>
                  <a:gd name="connsiteY1" fmla="*/ 2021369 h 2132678"/>
                  <a:gd name="connsiteX2" fmla="*/ 0 w 1858297"/>
                  <a:gd name="connsiteY2" fmla="*/ 0 h 2132678"/>
                  <a:gd name="connsiteX0" fmla="*/ 1858297 w 1858297"/>
                  <a:gd name="connsiteY0" fmla="*/ 2005781 h 2021432"/>
                  <a:gd name="connsiteX1" fmla="*/ 826756 w 1858297"/>
                  <a:gd name="connsiteY1" fmla="*/ 2021369 h 2021432"/>
                  <a:gd name="connsiteX2" fmla="*/ 0 w 1858297"/>
                  <a:gd name="connsiteY2" fmla="*/ 0 h 2021432"/>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270636"/>
                  <a:gd name="connsiteX1" fmla="*/ 826756 w 1858297"/>
                  <a:gd name="connsiteY1" fmla="*/ 2021369 h 2270636"/>
                  <a:gd name="connsiteX2" fmla="*/ 0 w 1858297"/>
                  <a:gd name="connsiteY2" fmla="*/ 0 h 2270636"/>
                  <a:gd name="connsiteX0" fmla="*/ 1858297 w 1858297"/>
                  <a:gd name="connsiteY0" fmla="*/ 2005781 h 2152939"/>
                  <a:gd name="connsiteX1" fmla="*/ 826756 w 1858297"/>
                  <a:gd name="connsiteY1" fmla="*/ 2021369 h 2152939"/>
                  <a:gd name="connsiteX2" fmla="*/ 0 w 1858297"/>
                  <a:gd name="connsiteY2" fmla="*/ 0 h 2152939"/>
                  <a:gd name="connsiteX0" fmla="*/ 1858297 w 1858297"/>
                  <a:gd name="connsiteY0" fmla="*/ 2005781 h 2076111"/>
                  <a:gd name="connsiteX1" fmla="*/ 767948 w 1858297"/>
                  <a:gd name="connsiteY1" fmla="*/ 1915243 h 2076111"/>
                  <a:gd name="connsiteX2" fmla="*/ 0 w 1858297"/>
                  <a:gd name="connsiteY2" fmla="*/ 0 h 2076111"/>
                  <a:gd name="connsiteX0" fmla="*/ 1858297 w 1858297"/>
                  <a:gd name="connsiteY0" fmla="*/ 2005781 h 2005781"/>
                  <a:gd name="connsiteX1" fmla="*/ 767948 w 1858297"/>
                  <a:gd name="connsiteY1" fmla="*/ 1915243 h 2005781"/>
                  <a:gd name="connsiteX2" fmla="*/ 0 w 1858297"/>
                  <a:gd name="connsiteY2" fmla="*/ 0 h 2005781"/>
                  <a:gd name="connsiteX0" fmla="*/ 1858297 w 1858297"/>
                  <a:gd name="connsiteY0" fmla="*/ 2005781 h 2028962"/>
                  <a:gd name="connsiteX1" fmla="*/ 767948 w 1858297"/>
                  <a:gd name="connsiteY1" fmla="*/ 1915243 h 2028962"/>
                  <a:gd name="connsiteX2" fmla="*/ 0 w 1858297"/>
                  <a:gd name="connsiteY2" fmla="*/ 0 h 2028962"/>
                </a:gdLst>
                <a:ahLst/>
                <a:cxnLst>
                  <a:cxn ang="0">
                    <a:pos x="connsiteX0" y="connsiteY0"/>
                  </a:cxn>
                  <a:cxn ang="0">
                    <a:pos x="connsiteX1" y="connsiteY1"/>
                  </a:cxn>
                  <a:cxn ang="0">
                    <a:pos x="connsiteX2" y="connsiteY2"/>
                  </a:cxn>
                </a:cxnLst>
                <a:rect l="l" t="t" r="r" b="b"/>
                <a:pathLst>
                  <a:path w="1858297" h="2028962">
                    <a:moveTo>
                      <a:pt x="1858297" y="2005781"/>
                    </a:moveTo>
                    <a:cubicBezTo>
                      <a:pt x="1451851" y="1974765"/>
                      <a:pt x="979233" y="2124490"/>
                      <a:pt x="767948" y="1915243"/>
                    </a:cubicBezTo>
                    <a:cubicBezTo>
                      <a:pt x="556663" y="1705996"/>
                      <a:pt x="285859" y="792997"/>
                      <a:pt x="0" y="0"/>
                    </a:cubicBezTo>
                  </a:path>
                </a:pathLst>
              </a:custGeom>
              <a:ln w="28575">
                <a:headEnd type="oval"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A03563-7C46-184E-BB36-D78A19ADBA32}"/>
                      </a:ext>
                    </a:extLst>
                  </p:cNvPr>
                  <p:cNvSpPr txBox="1"/>
                  <p:nvPr/>
                </p:nvSpPr>
                <p:spPr>
                  <a:xfrm>
                    <a:off x="5025706" y="2925470"/>
                    <a:ext cx="38985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1" i="1" smtClean="0">
                                  <a:latin typeface="Cambria Math" panose="02040503050406030204" pitchFamily="18" charset="0"/>
                                </a:rPr>
                                <m:t>𝒙</m:t>
                              </m:r>
                            </m:e>
                          </m:acc>
                        </m:oMath>
                      </m:oMathPara>
                    </a14:m>
                    <a:endParaRPr lang="en-US" sz="2000" dirty="0"/>
                  </a:p>
                </p:txBody>
              </p:sp>
            </mc:Choice>
            <mc:Fallback xmlns="">
              <p:sp>
                <p:nvSpPr>
                  <p:cNvPr id="6" name="TextBox 5">
                    <a:extLst>
                      <a:ext uri="{FF2B5EF4-FFF2-40B4-BE49-F238E27FC236}">
                        <a16:creationId xmlns:a16="http://schemas.microsoft.com/office/drawing/2014/main" id="{CB7B4665-AF1A-5648-9497-CE63FD053EBB}"/>
                      </a:ext>
                    </a:extLst>
                  </p:cNvPr>
                  <p:cNvSpPr txBox="1">
                    <a:spLocks noRot="1" noChangeAspect="1" noMove="1" noResize="1" noEditPoints="1" noAdjustHandles="1" noChangeArrowheads="1" noChangeShapeType="1" noTextEdit="1"/>
                  </p:cNvSpPr>
                  <p:nvPr/>
                </p:nvSpPr>
                <p:spPr>
                  <a:xfrm>
                    <a:off x="5025706" y="2925470"/>
                    <a:ext cx="389850" cy="400110"/>
                  </a:xfrm>
                  <a:prstGeom prst="rect">
                    <a:avLst/>
                  </a:prstGeo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30CD620-17C9-8D4D-8051-D904A3A1083D}"/>
                      </a:ext>
                    </a:extLst>
                  </p:cNvPr>
                  <p:cNvSpPr txBox="1"/>
                  <p:nvPr/>
                </p:nvSpPr>
                <p:spPr>
                  <a:xfrm>
                    <a:off x="4862414" y="3509034"/>
                    <a:ext cx="388247" cy="4104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1" i="1" smtClean="0">
                                  <a:latin typeface="Cambria Math" panose="02040503050406030204" pitchFamily="18" charset="0"/>
                                </a:rPr>
                                <m:t>𝑺</m:t>
                              </m:r>
                            </m:e>
                          </m:acc>
                        </m:oMath>
                      </m:oMathPara>
                    </a14:m>
                    <a:endParaRPr lang="en-US" sz="2000" dirty="0"/>
                  </a:p>
                </p:txBody>
              </p:sp>
            </mc:Choice>
            <mc:Fallback xmlns="">
              <p:sp>
                <p:nvSpPr>
                  <p:cNvPr id="7" name="TextBox 6">
                    <a:extLst>
                      <a:ext uri="{FF2B5EF4-FFF2-40B4-BE49-F238E27FC236}">
                        <a16:creationId xmlns:a16="http://schemas.microsoft.com/office/drawing/2014/main" id="{21D3847B-028D-7C4D-9441-48D2991E913B}"/>
                      </a:ext>
                    </a:extLst>
                  </p:cNvPr>
                  <p:cNvSpPr txBox="1">
                    <a:spLocks noRot="1" noChangeAspect="1" noMove="1" noResize="1" noEditPoints="1" noAdjustHandles="1" noChangeArrowheads="1" noChangeShapeType="1" noTextEdit="1"/>
                  </p:cNvSpPr>
                  <p:nvPr/>
                </p:nvSpPr>
                <p:spPr>
                  <a:xfrm>
                    <a:off x="4862414" y="3509034"/>
                    <a:ext cx="388247" cy="410433"/>
                  </a:xfrm>
                  <a:prstGeom prst="rect">
                    <a:avLst/>
                  </a:prstGeom>
                  <a:blipFill>
                    <a:blip r:embed="rId6"/>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1DF6339-69A2-E14D-ADA3-9368DE5B1CC9}"/>
                      </a:ext>
                    </a:extLst>
                  </p:cNvPr>
                  <p:cNvSpPr txBox="1"/>
                  <p:nvPr/>
                </p:nvSpPr>
                <p:spPr>
                  <a:xfrm>
                    <a:off x="6473008" y="3380844"/>
                    <a:ext cx="74693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𝑖𝑛𝑖𝑡</m:t>
                              </m:r>
                            </m:sub>
                          </m:sSub>
                        </m:oMath>
                      </m:oMathPara>
                    </a14:m>
                    <a:endParaRPr lang="en-US" sz="2000" dirty="0">
                      <a:latin typeface="Times" pitchFamily="2" charset="0"/>
                    </a:endParaRPr>
                  </a:p>
                </p:txBody>
              </p:sp>
            </mc:Choice>
            <mc:Fallback xmlns="">
              <p:sp>
                <p:nvSpPr>
                  <p:cNvPr id="8" name="TextBox 7">
                    <a:extLst>
                      <a:ext uri="{FF2B5EF4-FFF2-40B4-BE49-F238E27FC236}">
                        <a16:creationId xmlns:a16="http://schemas.microsoft.com/office/drawing/2014/main" id="{6A262F91-3017-024F-90D2-548F65566FCB}"/>
                      </a:ext>
                    </a:extLst>
                  </p:cNvPr>
                  <p:cNvSpPr txBox="1">
                    <a:spLocks noRot="1" noChangeAspect="1" noMove="1" noResize="1" noEditPoints="1" noAdjustHandles="1" noChangeArrowheads="1" noChangeShapeType="1" noTextEdit="1"/>
                  </p:cNvSpPr>
                  <p:nvPr/>
                </p:nvSpPr>
                <p:spPr>
                  <a:xfrm>
                    <a:off x="6473008" y="3380844"/>
                    <a:ext cx="746936"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81C367C-140A-1F4D-AF6A-8FB1ED7A3275}"/>
                      </a:ext>
                    </a:extLst>
                  </p:cNvPr>
                  <p:cNvSpPr txBox="1"/>
                  <p:nvPr/>
                </p:nvSpPr>
                <p:spPr>
                  <a:xfrm rot="16200000">
                    <a:off x="1161806" y="1837515"/>
                    <a:ext cx="982898"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𝒚</m:t>
                          </m:r>
                          <m:r>
                            <a:rPr lang="en-US" sz="2000" b="0" i="1" smtClean="0">
                              <a:latin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AB14C094-0BF3-CC4A-BD0F-3096A0285B65}"/>
                      </a:ext>
                    </a:extLst>
                  </p:cNvPr>
                  <p:cNvSpPr txBox="1">
                    <a:spLocks noRot="1" noChangeAspect="1" noMove="1" noResize="1" noEditPoints="1" noAdjustHandles="1" noChangeArrowheads="1" noChangeShapeType="1" noTextEdit="1"/>
                  </p:cNvSpPr>
                  <p:nvPr/>
                </p:nvSpPr>
                <p:spPr>
                  <a:xfrm rot="16200000">
                    <a:off x="1161806" y="1837515"/>
                    <a:ext cx="982898" cy="400110"/>
                  </a:xfrm>
                  <a:prstGeom prst="rect">
                    <a:avLst/>
                  </a:prstGeom>
                  <a:blipFill>
                    <a:blip r:embed="rId8"/>
                    <a:stretch>
                      <a:fillRect r="-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A26276-EC8A-2E46-B532-4816962394CE}"/>
                      </a:ext>
                    </a:extLst>
                  </p:cNvPr>
                  <p:cNvSpPr txBox="1"/>
                  <p:nvPr/>
                </p:nvSpPr>
                <p:spPr>
                  <a:xfrm>
                    <a:off x="6645267" y="5327120"/>
                    <a:ext cx="49622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en-US" sz="2000" dirty="0">
                      <a:latin typeface="Times" pitchFamily="2" charset="0"/>
                    </a:endParaRPr>
                  </a:p>
                </p:txBody>
              </p:sp>
            </mc:Choice>
            <mc:Fallback xmlns="">
              <p:sp>
                <p:nvSpPr>
                  <p:cNvPr id="11" name="TextBox 10">
                    <a:extLst>
                      <a:ext uri="{FF2B5EF4-FFF2-40B4-BE49-F238E27FC236}">
                        <a16:creationId xmlns:a16="http://schemas.microsoft.com/office/drawing/2014/main" id="{E814C8F7-88D9-7D4B-885E-2659585E3AD5}"/>
                      </a:ext>
                    </a:extLst>
                  </p:cNvPr>
                  <p:cNvSpPr txBox="1">
                    <a:spLocks noRot="1" noChangeAspect="1" noMove="1" noResize="1" noEditPoints="1" noAdjustHandles="1" noChangeArrowheads="1" noChangeShapeType="1" noTextEdit="1"/>
                  </p:cNvSpPr>
                  <p:nvPr/>
                </p:nvSpPr>
                <p:spPr>
                  <a:xfrm>
                    <a:off x="6645267" y="5327120"/>
                    <a:ext cx="496226"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8C4F57-270C-9C4F-B9DD-6365035E0CF2}"/>
                      </a:ext>
                    </a:extLst>
                  </p:cNvPr>
                  <p:cNvSpPr txBox="1"/>
                  <p:nvPr/>
                </p:nvSpPr>
                <p:spPr>
                  <a:xfrm>
                    <a:off x="2429409" y="4319447"/>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i="1">
                                  <a:latin typeface="Cambria Math" panose="02040503050406030204" pitchFamily="18" charset="0"/>
                                </a:rPr>
                                <m:t>0</m:t>
                              </m:r>
                            </m:sub>
                          </m:sSub>
                        </m:oMath>
                      </m:oMathPara>
                    </a14:m>
                    <a:endParaRPr lang="en-US" sz="2000" dirty="0">
                      <a:latin typeface="Times" pitchFamily="2" charset="0"/>
                    </a:endParaRPr>
                  </a:p>
                </p:txBody>
              </p:sp>
            </mc:Choice>
            <mc:Fallback xmlns="">
              <p:sp>
                <p:nvSpPr>
                  <p:cNvPr id="12" name="TextBox 11">
                    <a:extLst>
                      <a:ext uri="{FF2B5EF4-FFF2-40B4-BE49-F238E27FC236}">
                        <a16:creationId xmlns:a16="http://schemas.microsoft.com/office/drawing/2014/main" id="{BFDC8BA5-5596-4845-B2FB-904E01FFC4F8}"/>
                      </a:ext>
                    </a:extLst>
                  </p:cNvPr>
                  <p:cNvSpPr txBox="1">
                    <a:spLocks noRot="1" noChangeAspect="1" noMove="1" noResize="1" noEditPoints="1" noAdjustHandles="1" noChangeArrowheads="1" noChangeShapeType="1" noTextEdit="1"/>
                  </p:cNvSpPr>
                  <p:nvPr/>
                </p:nvSpPr>
                <p:spPr>
                  <a:xfrm>
                    <a:off x="2429409" y="4319447"/>
                    <a:ext cx="502189" cy="400110"/>
                  </a:xfrm>
                  <a:prstGeom prst="rect">
                    <a:avLst/>
                  </a:prstGeom>
                  <a:blipFill>
                    <a:blip r:embed="rId10"/>
                    <a:stretch>
                      <a:fillRect/>
                    </a:stretch>
                  </a:blipFill>
                </p:spPr>
                <p:txBody>
                  <a:bodyPr/>
                  <a:lstStyle/>
                  <a:p>
                    <a:r>
                      <a:rPr lang="en-US">
                        <a:noFill/>
                      </a:rPr>
                      <a:t> </a:t>
                    </a:r>
                  </a:p>
                </p:txBody>
              </p:sp>
            </mc:Fallback>
          </mc:AlternateContent>
        </p:grpSp>
        <p:sp>
          <p:nvSpPr>
            <p:cNvPr id="20" name="TextBox 19">
              <a:extLst>
                <a:ext uri="{FF2B5EF4-FFF2-40B4-BE49-F238E27FC236}">
                  <a16:creationId xmlns:a16="http://schemas.microsoft.com/office/drawing/2014/main" id="{8CC99249-EFD8-A940-AEDB-331D463AF895}"/>
                </a:ext>
              </a:extLst>
            </p:cNvPr>
            <p:cNvSpPr txBox="1"/>
            <p:nvPr/>
          </p:nvSpPr>
          <p:spPr>
            <a:xfrm>
              <a:off x="1154097" y="4723838"/>
              <a:ext cx="836896" cy="369332"/>
            </a:xfrm>
            <a:prstGeom prst="rect">
              <a:avLst/>
            </a:prstGeom>
            <a:solidFill>
              <a:schemeClr val="bg1"/>
            </a:solidFill>
          </p:spPr>
          <p:txBody>
            <a:bodyPr wrap="none" rtlCol="0">
              <a:spAutoFit/>
            </a:bodyPr>
            <a:lstStyle/>
            <a:p>
              <a:r>
                <a:rPr lang="en-US" dirty="0" err="1"/>
                <a:t>x</a:t>
              </a:r>
              <a:r>
                <a:rPr lang="en-US" baseline="-25000" dirty="0" err="1"/>
                <a:t>ATMOS</a:t>
              </a:r>
              <a:endParaRPr lang="en-US" dirty="0"/>
            </a:p>
          </p:txBody>
        </p:sp>
        <p:sp>
          <p:nvSpPr>
            <p:cNvPr id="21" name="TextBox 20">
              <a:extLst>
                <a:ext uri="{FF2B5EF4-FFF2-40B4-BE49-F238E27FC236}">
                  <a16:creationId xmlns:a16="http://schemas.microsoft.com/office/drawing/2014/main" id="{9F4774AE-9B5B-6048-B3AB-21EC74520DAC}"/>
                </a:ext>
              </a:extLst>
            </p:cNvPr>
            <p:cNvSpPr txBox="1"/>
            <p:nvPr/>
          </p:nvSpPr>
          <p:spPr>
            <a:xfrm>
              <a:off x="5759596" y="5778438"/>
              <a:ext cx="1025794" cy="369332"/>
            </a:xfrm>
            <a:prstGeom prst="rect">
              <a:avLst/>
            </a:prstGeom>
            <a:solidFill>
              <a:schemeClr val="bg1"/>
            </a:solidFill>
          </p:spPr>
          <p:txBody>
            <a:bodyPr wrap="none" rtlCol="0">
              <a:spAutoFit/>
            </a:bodyPr>
            <a:lstStyle/>
            <a:p>
              <a:r>
                <a:rPr lang="en-US" dirty="0" err="1"/>
                <a:t>x</a:t>
              </a:r>
              <a:r>
                <a:rPr lang="en-US" baseline="-25000" dirty="0" err="1"/>
                <a:t>SURFACE</a:t>
              </a:r>
              <a:endParaRPr lang="en-US" dirty="0"/>
            </a:p>
          </p:txBody>
        </p:sp>
      </p:grpSp>
      <p:sp>
        <p:nvSpPr>
          <p:cNvPr id="2" name="Date Placeholder 1">
            <a:extLst>
              <a:ext uri="{FF2B5EF4-FFF2-40B4-BE49-F238E27FC236}">
                <a16:creationId xmlns:a16="http://schemas.microsoft.com/office/drawing/2014/main" id="{3B70BF47-B8E5-8D40-96B9-394FA4BA687D}"/>
              </a:ext>
            </a:extLst>
          </p:cNvPr>
          <p:cNvSpPr>
            <a:spLocks noGrp="1"/>
          </p:cNvSpPr>
          <p:nvPr>
            <p:ph type="dt" sz="half" idx="2"/>
          </p:nvPr>
        </p:nvSpPr>
        <p:spPr/>
        <p:txBody>
          <a:bodyPr/>
          <a:lstStyle/>
          <a:p>
            <a:fld id="{260348B0-8927-8547-8F0C-A1A83F8C65D3}" type="datetime1">
              <a:rPr lang="en-US" smtClean="0"/>
              <a:t>9/13/20</a:t>
            </a:fld>
            <a:endParaRPr lang="en-US" dirty="0"/>
          </a:p>
        </p:txBody>
      </p:sp>
      <p:sp>
        <p:nvSpPr>
          <p:cNvPr id="3" name="Footer Placeholder 2">
            <a:extLst>
              <a:ext uri="{FF2B5EF4-FFF2-40B4-BE49-F238E27FC236}">
                <a16:creationId xmlns:a16="http://schemas.microsoft.com/office/drawing/2014/main" id="{E9CC7B51-1DCA-7040-941F-793FF2CCAC1E}"/>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70FEDDED-CD09-E747-B72E-D69443122D40}"/>
              </a:ext>
            </a:extLst>
          </p:cNvPr>
          <p:cNvSpPr>
            <a:spLocks noGrp="1"/>
          </p:cNvSpPr>
          <p:nvPr>
            <p:ph type="sldNum" sz="quarter" idx="4"/>
          </p:nvPr>
        </p:nvSpPr>
        <p:spPr/>
        <p:txBody>
          <a:bodyPr/>
          <a:lstStyle/>
          <a:p>
            <a:fld id="{1BB0B505-5A34-8746-A5A9-793D5E51FFCB}" type="slidenum">
              <a:rPr lang="en-US" smtClean="0"/>
              <a:pPr/>
              <a:t>10</a:t>
            </a:fld>
            <a:endParaRPr lang="en-US" dirty="0"/>
          </a:p>
        </p:txBody>
      </p:sp>
      <p:sp>
        <p:nvSpPr>
          <p:cNvPr id="6" name="Title 5">
            <a:extLst>
              <a:ext uri="{FF2B5EF4-FFF2-40B4-BE49-F238E27FC236}">
                <a16:creationId xmlns:a16="http://schemas.microsoft.com/office/drawing/2014/main" id="{83C6E151-1886-0248-AB12-14554D4F35AD}"/>
              </a:ext>
            </a:extLst>
          </p:cNvPr>
          <p:cNvSpPr>
            <a:spLocks noGrp="1"/>
          </p:cNvSpPr>
          <p:nvPr>
            <p:ph type="ctrTitle"/>
          </p:nvPr>
        </p:nvSpPr>
        <p:spPr/>
        <p:txBody>
          <a:bodyPr/>
          <a:lstStyle/>
          <a:p>
            <a:r>
              <a:rPr lang="en-US" dirty="0" err="1"/>
              <a:t>Pictoral</a:t>
            </a:r>
            <a:r>
              <a:rPr lang="en-US" dirty="0"/>
              <a:t> representation</a:t>
            </a:r>
          </a:p>
        </p:txBody>
      </p:sp>
      <p:sp>
        <p:nvSpPr>
          <p:cNvPr id="7" name="TextBox 6">
            <a:extLst>
              <a:ext uri="{FF2B5EF4-FFF2-40B4-BE49-F238E27FC236}">
                <a16:creationId xmlns:a16="http://schemas.microsoft.com/office/drawing/2014/main" id="{490E584B-5825-2041-95A6-6CD121D9B732}"/>
              </a:ext>
            </a:extLst>
          </p:cNvPr>
          <p:cNvSpPr txBox="1"/>
          <p:nvPr/>
        </p:nvSpPr>
        <p:spPr>
          <a:xfrm>
            <a:off x="557561" y="1282389"/>
            <a:ext cx="8232774" cy="923330"/>
          </a:xfrm>
          <a:prstGeom prst="rect">
            <a:avLst/>
          </a:prstGeom>
          <a:noFill/>
        </p:spPr>
        <p:txBody>
          <a:bodyPr wrap="square" rtlCol="0">
            <a:spAutoFit/>
          </a:bodyPr>
          <a:lstStyle/>
          <a:p>
            <a:r>
              <a:rPr lang="en-US" b="1" dirty="0"/>
              <a:t>Iterative optimization is like “hill climbing” of the probability, starting from our initial guess of the surface/atmosphere state.  We can calculate a local linearized Gaussian error estimate (the ellipsoid) at the solution.</a:t>
            </a:r>
          </a:p>
        </p:txBody>
      </p:sp>
    </p:spTree>
    <p:extLst>
      <p:ext uri="{BB962C8B-B14F-4D97-AF65-F5344CB8AC3E}">
        <p14:creationId xmlns:p14="http://schemas.microsoft.com/office/powerpoint/2010/main" val="3137934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A6722E28-FC7F-3A4F-BD6B-D14D38F6C7A0}" type="datetime1">
              <a:rPr lang="en-US" smtClean="0"/>
              <a:t>9/13/20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11</a:t>
            </a:fld>
            <a:endParaRPr lang="en-US"/>
          </a:p>
        </p:txBody>
      </p:sp>
      <p:sp>
        <p:nvSpPr>
          <p:cNvPr id="13" name="Title 12"/>
          <p:cNvSpPr>
            <a:spLocks noGrp="1"/>
          </p:cNvSpPr>
          <p:nvPr>
            <p:ph type="ctrTitle"/>
          </p:nvPr>
        </p:nvSpPr>
        <p:spPr/>
        <p:txBody>
          <a:bodyPr/>
          <a:lstStyle/>
          <a:p>
            <a:r>
              <a:rPr lang="en-US" sz="2800" dirty="0"/>
              <a:t>The Jacobian</a:t>
            </a:r>
            <a:r>
              <a:rPr lang="en-US" dirty="0"/>
              <a:t> matrix</a:t>
            </a:r>
            <a:endParaRPr lang="en-US" sz="2800" dirty="0"/>
          </a:p>
        </p:txBody>
      </p:sp>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5418520"/>
            <a:ext cx="4800600" cy="581025"/>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833" y="2514134"/>
            <a:ext cx="4994376" cy="1869404"/>
          </a:xfrm>
          <a:prstGeom prst="rect">
            <a:avLst/>
          </a:prstGeom>
        </p:spPr>
      </p:pic>
      <p:sp>
        <p:nvSpPr>
          <p:cNvPr id="9" name="Content Placeholder 2"/>
          <p:cNvSpPr txBox="1">
            <a:spLocks/>
          </p:cNvSpPr>
          <p:nvPr/>
        </p:nvSpPr>
        <p:spPr>
          <a:xfrm>
            <a:off x="454026" y="4620989"/>
            <a:ext cx="7482274" cy="6390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Consider the first order Taylor series expansion: </a:t>
            </a:r>
          </a:p>
          <a:p>
            <a:pPr marL="0" indent="0">
              <a:buNone/>
            </a:pPr>
            <a:r>
              <a:rPr lang="en-US" sz="2000" b="1" dirty="0"/>
              <a:t>A local approximation, which is exact for linear problems </a:t>
            </a:r>
          </a:p>
        </p:txBody>
      </p:sp>
      <p:sp>
        <p:nvSpPr>
          <p:cNvPr id="10" name="Content Placeholder 2"/>
          <p:cNvSpPr txBox="1">
            <a:spLocks/>
          </p:cNvSpPr>
          <p:nvPr/>
        </p:nvSpPr>
        <p:spPr>
          <a:xfrm>
            <a:off x="454026" y="2316433"/>
            <a:ext cx="7482274" cy="6390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Elements of           : </a:t>
            </a:r>
            <a:endParaRPr lang="en-US" sz="2000"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32714" r="68255"/>
          <a:stretch/>
        </p:blipFill>
        <p:spPr>
          <a:xfrm>
            <a:off x="2019300" y="1995701"/>
            <a:ext cx="762000" cy="724023"/>
          </a:xfrm>
          <a:prstGeom prst="rect">
            <a:avLst/>
          </a:prstGeom>
        </p:spPr>
      </p:pic>
      <p:sp>
        <p:nvSpPr>
          <p:cNvPr id="2" name="TextBox 1">
            <a:extLst>
              <a:ext uri="{FF2B5EF4-FFF2-40B4-BE49-F238E27FC236}">
                <a16:creationId xmlns:a16="http://schemas.microsoft.com/office/drawing/2014/main" id="{67947E3C-3EC8-4641-8C9E-10C975343E4C}"/>
              </a:ext>
            </a:extLst>
          </p:cNvPr>
          <p:cNvSpPr txBox="1"/>
          <p:nvPr/>
        </p:nvSpPr>
        <p:spPr>
          <a:xfrm>
            <a:off x="454026" y="1127507"/>
            <a:ext cx="7883912" cy="923330"/>
          </a:xfrm>
          <a:prstGeom prst="rect">
            <a:avLst/>
          </a:prstGeom>
          <a:noFill/>
        </p:spPr>
        <p:txBody>
          <a:bodyPr wrap="square" rtlCol="0">
            <a:spAutoFit/>
          </a:bodyPr>
          <a:lstStyle/>
          <a:p>
            <a:r>
              <a:rPr lang="en-US" b="1" dirty="0"/>
              <a:t>The Jacobian is an important part of the optimization, and it tells us a lot about our sensitivities to different state vector elements.  It represents the state parameters’ influence on the observation.</a:t>
            </a:r>
          </a:p>
        </p:txBody>
      </p:sp>
    </p:spTree>
    <p:extLst>
      <p:ext uri="{BB962C8B-B14F-4D97-AF65-F5344CB8AC3E}">
        <p14:creationId xmlns:p14="http://schemas.microsoft.com/office/powerpoint/2010/main" val="2558559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B54FB2EB-5B62-8D47-9385-67EB6E5F0EFA}" type="datetime1">
              <a:rPr lang="en-US" smtClean="0"/>
              <a:t>9/13/20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12</a:t>
            </a:fld>
            <a:endParaRPr lang="en-US"/>
          </a:p>
        </p:txBody>
      </p:sp>
      <p:sp>
        <p:nvSpPr>
          <p:cNvPr id="2" name="Title 1"/>
          <p:cNvSpPr>
            <a:spLocks noGrp="1"/>
          </p:cNvSpPr>
          <p:nvPr>
            <p:ph type="ctrTitle"/>
          </p:nvPr>
        </p:nvSpPr>
        <p:spPr/>
        <p:txBody>
          <a:bodyPr/>
          <a:lstStyle/>
          <a:p>
            <a:r>
              <a:rPr lang="en-US" sz="2800" dirty="0"/>
              <a:t>The Jacobian</a:t>
            </a:r>
            <a:r>
              <a:rPr lang="en-US" dirty="0"/>
              <a:t> matrix</a:t>
            </a:r>
            <a:endParaRPr lang="en-US" sz="2800" dirty="0"/>
          </a:p>
        </p:txBody>
      </p:sp>
      <p:sp>
        <p:nvSpPr>
          <p:cNvPr id="9" name="Content Placeholder 2"/>
          <p:cNvSpPr txBox="1">
            <a:spLocks/>
          </p:cNvSpPr>
          <p:nvPr/>
        </p:nvSpPr>
        <p:spPr>
          <a:xfrm>
            <a:off x="454026" y="4362563"/>
            <a:ext cx="7482274" cy="6390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A more compact form is simply:</a:t>
            </a:r>
          </a:p>
        </p:txBody>
      </p:sp>
      <p:sp>
        <p:nvSpPr>
          <p:cNvPr id="10" name="Content Placeholder 2"/>
          <p:cNvSpPr txBox="1">
            <a:spLocks/>
          </p:cNvSpPr>
          <p:nvPr/>
        </p:nvSpPr>
        <p:spPr>
          <a:xfrm>
            <a:off x="542887" y="1400538"/>
            <a:ext cx="7482274" cy="6390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It can be written explicitly as: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361" y="2077723"/>
            <a:ext cx="5029200" cy="209220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523" y="4963114"/>
            <a:ext cx="3701002" cy="68006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5756" y="2830475"/>
            <a:ext cx="1522805" cy="475063"/>
          </a:xfrm>
          <a:prstGeom prst="rect">
            <a:avLst/>
          </a:prstGeom>
        </p:spPr>
      </p:pic>
      <p:sp>
        <p:nvSpPr>
          <p:cNvPr id="15" name="Content Placeholder 2"/>
          <p:cNvSpPr txBox="1">
            <a:spLocks/>
          </p:cNvSpPr>
          <p:nvPr/>
        </p:nvSpPr>
        <p:spPr>
          <a:xfrm>
            <a:off x="6029287" y="2848338"/>
            <a:ext cx="1081474" cy="3810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a:t>where</a:t>
            </a:r>
            <a:endParaRPr lang="en-US" sz="2000" dirty="0"/>
          </a:p>
        </p:txBody>
      </p:sp>
    </p:spTree>
    <p:extLst>
      <p:ext uri="{BB962C8B-B14F-4D97-AF65-F5344CB8AC3E}">
        <p14:creationId xmlns:p14="http://schemas.microsoft.com/office/powerpoint/2010/main" val="3182919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7461E3DD-BB6A-7C4F-84A6-79AE21AB02D0}" type="datetime1">
              <a:rPr lang="en-US" smtClean="0"/>
              <a:t>9/13/20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13</a:t>
            </a:fld>
            <a:endParaRPr lang="en-US"/>
          </a:p>
        </p:txBody>
      </p:sp>
      <p:sp>
        <p:nvSpPr>
          <p:cNvPr id="2" name="Title 1"/>
          <p:cNvSpPr>
            <a:spLocks noGrp="1"/>
          </p:cNvSpPr>
          <p:nvPr>
            <p:ph type="ctrTitle"/>
          </p:nvPr>
        </p:nvSpPr>
        <p:spPr/>
        <p:txBody>
          <a:bodyPr/>
          <a:lstStyle/>
          <a:p>
            <a:r>
              <a:rPr lang="en-US" sz="2800" dirty="0"/>
              <a:t>The Jacobian</a:t>
            </a:r>
            <a:r>
              <a:rPr lang="en-US" dirty="0"/>
              <a:t> matrix</a:t>
            </a:r>
            <a:endParaRPr lang="en-US" sz="2800" dirty="0"/>
          </a:p>
        </p:txBody>
      </p:sp>
      <p:sp>
        <p:nvSpPr>
          <p:cNvPr id="9" name="Content Placeholder 2"/>
          <p:cNvSpPr txBox="1">
            <a:spLocks/>
          </p:cNvSpPr>
          <p:nvPr/>
        </p:nvSpPr>
        <p:spPr>
          <a:xfrm>
            <a:off x="3067375" y="1322279"/>
            <a:ext cx="4012572" cy="39192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A single reflectance value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8788"/>
          <a:stretch/>
        </p:blipFill>
        <p:spPr>
          <a:xfrm>
            <a:off x="4606876" y="2616844"/>
            <a:ext cx="3869311" cy="2260393"/>
          </a:xfrm>
          <a:prstGeom prst="rect">
            <a:avLst/>
          </a:prstGeom>
        </p:spPr>
      </p:pic>
      <p:sp>
        <p:nvSpPr>
          <p:cNvPr id="12" name="Content Placeholder 2"/>
          <p:cNvSpPr txBox="1">
            <a:spLocks/>
          </p:cNvSpPr>
          <p:nvPr/>
        </p:nvSpPr>
        <p:spPr>
          <a:xfrm>
            <a:off x="4876800" y="5766022"/>
            <a:ext cx="3429000" cy="39192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Atmospheric H</a:t>
            </a:r>
            <a:r>
              <a:rPr lang="en-US" sz="2000" b="1" baseline="-25000" dirty="0"/>
              <a:t>2</a:t>
            </a:r>
            <a:r>
              <a:rPr lang="en-US" sz="2000" b="1" dirty="0"/>
              <a:t>O column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204" y="4519295"/>
            <a:ext cx="3221192" cy="17673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088" y="1712383"/>
            <a:ext cx="3216222" cy="1719138"/>
          </a:xfrm>
          <a:prstGeom prst="rect">
            <a:avLst/>
          </a:prstGeom>
        </p:spPr>
      </p:pic>
      <p:sp>
        <p:nvSpPr>
          <p:cNvPr id="17" name="Bent-Up Arrow 16"/>
          <p:cNvSpPr/>
          <p:nvPr/>
        </p:nvSpPr>
        <p:spPr>
          <a:xfrm>
            <a:off x="2971800" y="4853527"/>
            <a:ext cx="5334000" cy="868288"/>
          </a:xfrm>
          <a:prstGeom prst="bentUpArrow">
            <a:avLst>
              <a:gd name="adj1" fmla="val 32632"/>
              <a:gd name="adj2" fmla="val 50000"/>
              <a:gd name="adj3" fmla="val 49420"/>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Bent-Up Arrow 17"/>
          <p:cNvSpPr/>
          <p:nvPr/>
        </p:nvSpPr>
        <p:spPr>
          <a:xfrm flipV="1">
            <a:off x="2286000" y="1778642"/>
            <a:ext cx="4261774" cy="848643"/>
          </a:xfrm>
          <a:prstGeom prst="bentUpArrow">
            <a:avLst>
              <a:gd name="adj1" fmla="val 32632"/>
              <a:gd name="adj2" fmla="val 50000"/>
              <a:gd name="adj3" fmla="val 49420"/>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p:nvPr/>
        </p:nvSpPr>
        <p:spPr>
          <a:xfrm>
            <a:off x="5715000" y="2616845"/>
            <a:ext cx="838200" cy="2189922"/>
          </a:xfrm>
          <a:prstGeom prst="rect">
            <a:avLst/>
          </a:prstGeom>
          <a:noFill/>
          <a:ln w="31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p:cNvSpPr/>
          <p:nvPr/>
        </p:nvSpPr>
        <p:spPr>
          <a:xfrm>
            <a:off x="7444142" y="2616845"/>
            <a:ext cx="838200" cy="2189922"/>
          </a:xfrm>
          <a:prstGeom prst="rect">
            <a:avLst/>
          </a:prstGeom>
          <a:noFill/>
          <a:ln w="31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8717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0BF47-B8E5-8D40-96B9-394FA4BA687D}"/>
              </a:ext>
            </a:extLst>
          </p:cNvPr>
          <p:cNvSpPr>
            <a:spLocks noGrp="1"/>
          </p:cNvSpPr>
          <p:nvPr>
            <p:ph type="dt" sz="half" idx="2"/>
          </p:nvPr>
        </p:nvSpPr>
        <p:spPr/>
        <p:txBody>
          <a:bodyPr/>
          <a:lstStyle/>
          <a:p>
            <a:fld id="{260348B0-8927-8547-8F0C-A1A83F8C65D3}" type="datetime1">
              <a:rPr lang="en-US" smtClean="0"/>
              <a:t>9/13/20</a:t>
            </a:fld>
            <a:endParaRPr lang="en-US" dirty="0"/>
          </a:p>
        </p:txBody>
      </p:sp>
      <p:sp>
        <p:nvSpPr>
          <p:cNvPr id="3" name="Footer Placeholder 2">
            <a:extLst>
              <a:ext uri="{FF2B5EF4-FFF2-40B4-BE49-F238E27FC236}">
                <a16:creationId xmlns:a16="http://schemas.microsoft.com/office/drawing/2014/main" id="{E9CC7B51-1DCA-7040-941F-793FF2CCAC1E}"/>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70FEDDED-CD09-E747-B72E-D69443122D40}"/>
              </a:ext>
            </a:extLst>
          </p:cNvPr>
          <p:cNvSpPr>
            <a:spLocks noGrp="1"/>
          </p:cNvSpPr>
          <p:nvPr>
            <p:ph type="sldNum" sz="quarter" idx="4"/>
          </p:nvPr>
        </p:nvSpPr>
        <p:spPr/>
        <p:txBody>
          <a:bodyPr/>
          <a:lstStyle/>
          <a:p>
            <a:fld id="{1BB0B505-5A34-8746-A5A9-793D5E51FFCB}" type="slidenum">
              <a:rPr lang="en-US" smtClean="0"/>
              <a:pPr/>
              <a:t>14</a:t>
            </a:fld>
            <a:endParaRPr lang="en-US" dirty="0"/>
          </a:p>
        </p:txBody>
      </p:sp>
      <p:sp>
        <p:nvSpPr>
          <p:cNvPr id="6" name="Title 5">
            <a:extLst>
              <a:ext uri="{FF2B5EF4-FFF2-40B4-BE49-F238E27FC236}">
                <a16:creationId xmlns:a16="http://schemas.microsoft.com/office/drawing/2014/main" id="{83C6E151-1886-0248-AB12-14554D4F35AD}"/>
              </a:ext>
            </a:extLst>
          </p:cNvPr>
          <p:cNvSpPr>
            <a:spLocks noGrp="1"/>
          </p:cNvSpPr>
          <p:nvPr>
            <p:ph type="ctrTitle"/>
          </p:nvPr>
        </p:nvSpPr>
        <p:spPr/>
        <p:txBody>
          <a:bodyPr/>
          <a:lstStyle/>
          <a:p>
            <a:r>
              <a:rPr lang="en-US" dirty="0"/>
              <a:t>Posterior predictive uncertainty</a:t>
            </a:r>
          </a:p>
        </p:txBody>
      </p:sp>
      <p:grpSp>
        <p:nvGrpSpPr>
          <p:cNvPr id="9" name="Group 8">
            <a:extLst>
              <a:ext uri="{FF2B5EF4-FFF2-40B4-BE49-F238E27FC236}">
                <a16:creationId xmlns:a16="http://schemas.microsoft.com/office/drawing/2014/main" id="{AA03DED4-7052-F64C-A32D-074328279115}"/>
              </a:ext>
            </a:extLst>
          </p:cNvPr>
          <p:cNvGrpSpPr/>
          <p:nvPr/>
        </p:nvGrpSpPr>
        <p:grpSpPr>
          <a:xfrm>
            <a:off x="1395339" y="2170052"/>
            <a:ext cx="6437988" cy="3910896"/>
            <a:chOff x="1453200" y="971814"/>
            <a:chExt cx="8172510" cy="4964569"/>
          </a:xfrm>
        </p:grpSpPr>
        <p:pic>
          <p:nvPicPr>
            <p:cNvPr id="10" name="Picture 9">
              <a:extLst>
                <a:ext uri="{FF2B5EF4-FFF2-40B4-BE49-F238E27FC236}">
                  <a16:creationId xmlns:a16="http://schemas.microsoft.com/office/drawing/2014/main" id="{A507CBD0-C6A7-A14F-8A10-C9154CA844F2}"/>
                </a:ext>
              </a:extLst>
            </p:cNvPr>
            <p:cNvPicPr>
              <a:picLocks noChangeAspect="1"/>
            </p:cNvPicPr>
            <p:nvPr/>
          </p:nvPicPr>
          <p:blipFill>
            <a:blip r:embed="rId2"/>
            <a:stretch>
              <a:fillRect/>
            </a:stretch>
          </p:blipFill>
          <p:spPr>
            <a:xfrm>
              <a:off x="1853310" y="971814"/>
              <a:ext cx="7772400" cy="4964569"/>
            </a:xfrm>
            <a:prstGeom prst="rect">
              <a:avLst/>
            </a:prstGeom>
          </p:spPr>
        </p:pic>
        <p:sp>
          <p:nvSpPr>
            <p:cNvPr id="11" name="Oval 10">
              <a:extLst>
                <a:ext uri="{FF2B5EF4-FFF2-40B4-BE49-F238E27FC236}">
                  <a16:creationId xmlns:a16="http://schemas.microsoft.com/office/drawing/2014/main" id="{43CA5CCC-33FF-F549-8369-40F14D131E2C}"/>
                </a:ext>
              </a:extLst>
            </p:cNvPr>
            <p:cNvSpPr/>
            <p:nvPr/>
          </p:nvSpPr>
          <p:spPr>
            <a:xfrm rot="4714058">
              <a:off x="4700861" y="1718182"/>
              <a:ext cx="911860" cy="261071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Freeform 11">
              <a:extLst>
                <a:ext uri="{FF2B5EF4-FFF2-40B4-BE49-F238E27FC236}">
                  <a16:creationId xmlns:a16="http://schemas.microsoft.com/office/drawing/2014/main" id="{EC5B73FC-7D06-AE48-87AA-1727B2F83A94}"/>
                </a:ext>
              </a:extLst>
            </p:cNvPr>
            <p:cNvSpPr/>
            <p:nvPr/>
          </p:nvSpPr>
          <p:spPr>
            <a:xfrm rot="12190859" flipH="1">
              <a:off x="5201753" y="3132794"/>
              <a:ext cx="1517947" cy="109530"/>
            </a:xfrm>
            <a:custGeom>
              <a:avLst/>
              <a:gdLst>
                <a:gd name="connsiteX0" fmla="*/ 1858297 w 1858297"/>
                <a:gd name="connsiteY0" fmla="*/ 2005781 h 2005781"/>
                <a:gd name="connsiteX1" fmla="*/ 973394 w 1858297"/>
                <a:gd name="connsiteY1" fmla="*/ 1283110 h 2005781"/>
                <a:gd name="connsiteX2" fmla="*/ 0 w 1858297"/>
                <a:gd name="connsiteY2" fmla="*/ 0 h 2005781"/>
                <a:gd name="connsiteX0" fmla="*/ 1858297 w 1858297"/>
                <a:gd name="connsiteY0" fmla="*/ 2005781 h 2005781"/>
                <a:gd name="connsiteX1" fmla="*/ 983948 w 1858297"/>
                <a:gd name="connsiteY1" fmla="*/ 1812659 h 2005781"/>
                <a:gd name="connsiteX2" fmla="*/ 0 w 1858297"/>
                <a:gd name="connsiteY2" fmla="*/ 0 h 2005781"/>
                <a:gd name="connsiteX0" fmla="*/ 1858297 w 1858297"/>
                <a:gd name="connsiteY0" fmla="*/ 2005781 h 2005781"/>
                <a:gd name="connsiteX1" fmla="*/ 983948 w 1858297"/>
                <a:gd name="connsiteY1" fmla="*/ 1812659 h 2005781"/>
                <a:gd name="connsiteX2" fmla="*/ 0 w 1858297"/>
                <a:gd name="connsiteY2" fmla="*/ 0 h 2005781"/>
                <a:gd name="connsiteX0" fmla="*/ 1858297 w 1858297"/>
                <a:gd name="connsiteY0" fmla="*/ 2005781 h 2132678"/>
                <a:gd name="connsiteX1" fmla="*/ 826756 w 1858297"/>
                <a:gd name="connsiteY1" fmla="*/ 2021369 h 2132678"/>
                <a:gd name="connsiteX2" fmla="*/ 0 w 1858297"/>
                <a:gd name="connsiteY2" fmla="*/ 0 h 2132678"/>
                <a:gd name="connsiteX0" fmla="*/ 1858297 w 1858297"/>
                <a:gd name="connsiteY0" fmla="*/ 2005781 h 2021432"/>
                <a:gd name="connsiteX1" fmla="*/ 826756 w 1858297"/>
                <a:gd name="connsiteY1" fmla="*/ 2021369 h 2021432"/>
                <a:gd name="connsiteX2" fmla="*/ 0 w 1858297"/>
                <a:gd name="connsiteY2" fmla="*/ 0 h 2021432"/>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270636"/>
                <a:gd name="connsiteX1" fmla="*/ 826756 w 1858297"/>
                <a:gd name="connsiteY1" fmla="*/ 2021369 h 2270636"/>
                <a:gd name="connsiteX2" fmla="*/ 0 w 1858297"/>
                <a:gd name="connsiteY2" fmla="*/ 0 h 2270636"/>
                <a:gd name="connsiteX0" fmla="*/ 1858297 w 1858297"/>
                <a:gd name="connsiteY0" fmla="*/ 2005781 h 2152939"/>
                <a:gd name="connsiteX1" fmla="*/ 826756 w 1858297"/>
                <a:gd name="connsiteY1" fmla="*/ 2021369 h 2152939"/>
                <a:gd name="connsiteX2" fmla="*/ 0 w 1858297"/>
                <a:gd name="connsiteY2" fmla="*/ 0 h 2152939"/>
                <a:gd name="connsiteX0" fmla="*/ 1858297 w 1858297"/>
                <a:gd name="connsiteY0" fmla="*/ 2005781 h 2076111"/>
                <a:gd name="connsiteX1" fmla="*/ 767948 w 1858297"/>
                <a:gd name="connsiteY1" fmla="*/ 1915243 h 2076111"/>
                <a:gd name="connsiteX2" fmla="*/ 0 w 1858297"/>
                <a:gd name="connsiteY2" fmla="*/ 0 h 2076111"/>
                <a:gd name="connsiteX0" fmla="*/ 1858297 w 1858297"/>
                <a:gd name="connsiteY0" fmla="*/ 2005781 h 2005781"/>
                <a:gd name="connsiteX1" fmla="*/ 767948 w 1858297"/>
                <a:gd name="connsiteY1" fmla="*/ 1915243 h 2005781"/>
                <a:gd name="connsiteX2" fmla="*/ 0 w 1858297"/>
                <a:gd name="connsiteY2" fmla="*/ 0 h 2005781"/>
                <a:gd name="connsiteX0" fmla="*/ 1858297 w 1858297"/>
                <a:gd name="connsiteY0" fmla="*/ 2005781 h 2028962"/>
                <a:gd name="connsiteX1" fmla="*/ 767948 w 1858297"/>
                <a:gd name="connsiteY1" fmla="*/ 1915243 h 2028962"/>
                <a:gd name="connsiteX2" fmla="*/ 0 w 1858297"/>
                <a:gd name="connsiteY2" fmla="*/ 0 h 2028962"/>
              </a:gdLst>
              <a:ahLst/>
              <a:cxnLst>
                <a:cxn ang="0">
                  <a:pos x="connsiteX0" y="connsiteY0"/>
                </a:cxn>
                <a:cxn ang="0">
                  <a:pos x="connsiteX1" y="connsiteY1"/>
                </a:cxn>
                <a:cxn ang="0">
                  <a:pos x="connsiteX2" y="connsiteY2"/>
                </a:cxn>
              </a:cxnLst>
              <a:rect l="l" t="t" r="r" b="b"/>
              <a:pathLst>
                <a:path w="1858297" h="2028962">
                  <a:moveTo>
                    <a:pt x="1858297" y="2005781"/>
                  </a:moveTo>
                  <a:cubicBezTo>
                    <a:pt x="1451851" y="1974765"/>
                    <a:pt x="979233" y="2124490"/>
                    <a:pt x="767948" y="1915243"/>
                  </a:cubicBezTo>
                  <a:cubicBezTo>
                    <a:pt x="556663" y="1705996"/>
                    <a:pt x="285859" y="792997"/>
                    <a:pt x="0" y="0"/>
                  </a:cubicBezTo>
                </a:path>
              </a:pathLst>
            </a:custGeom>
            <a:ln w="28575">
              <a:headEnd type="oval"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A03563-7C46-184E-BB36-D78A19ADBA32}"/>
                    </a:ext>
                  </a:extLst>
                </p:cNvPr>
                <p:cNvSpPr txBox="1"/>
                <p:nvPr/>
              </p:nvSpPr>
              <p:spPr>
                <a:xfrm>
                  <a:off x="5025706" y="2925470"/>
                  <a:ext cx="38985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1" i="1" smtClean="0">
                                <a:latin typeface="Cambria Math" panose="02040503050406030204" pitchFamily="18" charset="0"/>
                              </a:rPr>
                              <m:t>𝒙</m:t>
                            </m:r>
                          </m:e>
                        </m:acc>
                      </m:oMath>
                    </m:oMathPara>
                  </a14:m>
                  <a:endParaRPr lang="en-US" sz="2000" dirty="0"/>
                </a:p>
              </p:txBody>
            </p:sp>
          </mc:Choice>
          <mc:Fallback xmlns="">
            <p:sp>
              <p:nvSpPr>
                <p:cNvPr id="6" name="TextBox 5">
                  <a:extLst>
                    <a:ext uri="{FF2B5EF4-FFF2-40B4-BE49-F238E27FC236}">
                      <a16:creationId xmlns:a16="http://schemas.microsoft.com/office/drawing/2014/main" id="{CB7B4665-AF1A-5648-9497-CE63FD053EBB}"/>
                    </a:ext>
                  </a:extLst>
                </p:cNvPr>
                <p:cNvSpPr txBox="1">
                  <a:spLocks noRot="1" noChangeAspect="1" noMove="1" noResize="1" noEditPoints="1" noAdjustHandles="1" noChangeArrowheads="1" noChangeShapeType="1" noTextEdit="1"/>
                </p:cNvSpPr>
                <p:nvPr/>
              </p:nvSpPr>
              <p:spPr>
                <a:xfrm>
                  <a:off x="5025706" y="2925470"/>
                  <a:ext cx="389850" cy="400110"/>
                </a:xfrm>
                <a:prstGeom prst="rect">
                  <a:avLst/>
                </a:prstGeo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30CD620-17C9-8D4D-8051-D904A3A1083D}"/>
                    </a:ext>
                  </a:extLst>
                </p:cNvPr>
                <p:cNvSpPr txBox="1"/>
                <p:nvPr/>
              </p:nvSpPr>
              <p:spPr>
                <a:xfrm>
                  <a:off x="4862414" y="3509034"/>
                  <a:ext cx="388247" cy="4104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1" i="1" smtClean="0">
                                <a:latin typeface="Cambria Math" panose="02040503050406030204" pitchFamily="18" charset="0"/>
                              </a:rPr>
                              <m:t>𝑺</m:t>
                            </m:r>
                          </m:e>
                        </m:acc>
                      </m:oMath>
                    </m:oMathPara>
                  </a14:m>
                  <a:endParaRPr lang="en-US" sz="2000" dirty="0"/>
                </a:p>
              </p:txBody>
            </p:sp>
          </mc:Choice>
          <mc:Fallback xmlns="">
            <p:sp>
              <p:nvSpPr>
                <p:cNvPr id="7" name="TextBox 6">
                  <a:extLst>
                    <a:ext uri="{FF2B5EF4-FFF2-40B4-BE49-F238E27FC236}">
                      <a16:creationId xmlns:a16="http://schemas.microsoft.com/office/drawing/2014/main" id="{21D3847B-028D-7C4D-9441-48D2991E913B}"/>
                    </a:ext>
                  </a:extLst>
                </p:cNvPr>
                <p:cNvSpPr txBox="1">
                  <a:spLocks noRot="1" noChangeAspect="1" noMove="1" noResize="1" noEditPoints="1" noAdjustHandles="1" noChangeArrowheads="1" noChangeShapeType="1" noTextEdit="1"/>
                </p:cNvSpPr>
                <p:nvPr/>
              </p:nvSpPr>
              <p:spPr>
                <a:xfrm>
                  <a:off x="4862414" y="3509034"/>
                  <a:ext cx="388247" cy="410433"/>
                </a:xfrm>
                <a:prstGeom prst="rect">
                  <a:avLst/>
                </a:prstGeom>
                <a:blipFill>
                  <a:blip r:embed="rId6"/>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1DF6339-69A2-E14D-ADA3-9368DE5B1CC9}"/>
                    </a:ext>
                  </a:extLst>
                </p:cNvPr>
                <p:cNvSpPr txBox="1"/>
                <p:nvPr/>
              </p:nvSpPr>
              <p:spPr>
                <a:xfrm>
                  <a:off x="6473008" y="3380844"/>
                  <a:ext cx="74693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𝑖𝑛𝑖𝑡</m:t>
                            </m:r>
                          </m:sub>
                        </m:sSub>
                      </m:oMath>
                    </m:oMathPara>
                  </a14:m>
                  <a:endParaRPr lang="en-US" sz="2000" dirty="0">
                    <a:latin typeface="Times" pitchFamily="2" charset="0"/>
                  </a:endParaRPr>
                </a:p>
              </p:txBody>
            </p:sp>
          </mc:Choice>
          <mc:Fallback xmlns="">
            <p:sp>
              <p:nvSpPr>
                <p:cNvPr id="8" name="TextBox 7">
                  <a:extLst>
                    <a:ext uri="{FF2B5EF4-FFF2-40B4-BE49-F238E27FC236}">
                      <a16:creationId xmlns:a16="http://schemas.microsoft.com/office/drawing/2014/main" id="{6A262F91-3017-024F-90D2-548F65566FCB}"/>
                    </a:ext>
                  </a:extLst>
                </p:cNvPr>
                <p:cNvSpPr txBox="1">
                  <a:spLocks noRot="1" noChangeAspect="1" noMove="1" noResize="1" noEditPoints="1" noAdjustHandles="1" noChangeArrowheads="1" noChangeShapeType="1" noTextEdit="1"/>
                </p:cNvSpPr>
                <p:nvPr/>
              </p:nvSpPr>
              <p:spPr>
                <a:xfrm>
                  <a:off x="6473008" y="3380844"/>
                  <a:ext cx="746936"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81C367C-140A-1F4D-AF6A-8FB1ED7A3275}"/>
                    </a:ext>
                  </a:extLst>
                </p:cNvPr>
                <p:cNvSpPr txBox="1"/>
                <p:nvPr/>
              </p:nvSpPr>
              <p:spPr>
                <a:xfrm rot="16200000">
                  <a:off x="1161806" y="1837515"/>
                  <a:ext cx="982898"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𝒚</m:t>
                        </m:r>
                        <m:r>
                          <a:rPr lang="en-US" sz="2000" b="0" i="1" smtClean="0">
                            <a:latin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AB14C094-0BF3-CC4A-BD0F-3096A0285B65}"/>
                    </a:ext>
                  </a:extLst>
                </p:cNvPr>
                <p:cNvSpPr txBox="1">
                  <a:spLocks noRot="1" noChangeAspect="1" noMove="1" noResize="1" noEditPoints="1" noAdjustHandles="1" noChangeArrowheads="1" noChangeShapeType="1" noTextEdit="1"/>
                </p:cNvSpPr>
                <p:nvPr/>
              </p:nvSpPr>
              <p:spPr>
                <a:xfrm rot="16200000">
                  <a:off x="1161806" y="1837515"/>
                  <a:ext cx="982898" cy="400110"/>
                </a:xfrm>
                <a:prstGeom prst="rect">
                  <a:avLst/>
                </a:prstGeom>
                <a:blipFill>
                  <a:blip r:embed="rId8"/>
                  <a:stretch>
                    <a:fillRect r="-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A26276-EC8A-2E46-B532-4816962394CE}"/>
                    </a:ext>
                  </a:extLst>
                </p:cNvPr>
                <p:cNvSpPr txBox="1"/>
                <p:nvPr/>
              </p:nvSpPr>
              <p:spPr>
                <a:xfrm>
                  <a:off x="6645267" y="5327120"/>
                  <a:ext cx="49622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en-US" sz="2000" dirty="0">
                    <a:latin typeface="Times" pitchFamily="2" charset="0"/>
                  </a:endParaRPr>
                </a:p>
              </p:txBody>
            </p:sp>
          </mc:Choice>
          <mc:Fallback xmlns="">
            <p:sp>
              <p:nvSpPr>
                <p:cNvPr id="11" name="TextBox 10">
                  <a:extLst>
                    <a:ext uri="{FF2B5EF4-FFF2-40B4-BE49-F238E27FC236}">
                      <a16:creationId xmlns:a16="http://schemas.microsoft.com/office/drawing/2014/main" id="{E814C8F7-88D9-7D4B-885E-2659585E3AD5}"/>
                    </a:ext>
                  </a:extLst>
                </p:cNvPr>
                <p:cNvSpPr txBox="1">
                  <a:spLocks noRot="1" noChangeAspect="1" noMove="1" noResize="1" noEditPoints="1" noAdjustHandles="1" noChangeArrowheads="1" noChangeShapeType="1" noTextEdit="1"/>
                </p:cNvSpPr>
                <p:nvPr/>
              </p:nvSpPr>
              <p:spPr>
                <a:xfrm>
                  <a:off x="6645267" y="5327120"/>
                  <a:ext cx="496226"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8C4F57-270C-9C4F-B9DD-6365035E0CF2}"/>
                    </a:ext>
                  </a:extLst>
                </p:cNvPr>
                <p:cNvSpPr txBox="1"/>
                <p:nvPr/>
              </p:nvSpPr>
              <p:spPr>
                <a:xfrm>
                  <a:off x="2429409" y="4319447"/>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i="1">
                                <a:latin typeface="Cambria Math" panose="02040503050406030204" pitchFamily="18" charset="0"/>
                              </a:rPr>
                              <m:t>0</m:t>
                            </m:r>
                          </m:sub>
                        </m:sSub>
                      </m:oMath>
                    </m:oMathPara>
                  </a14:m>
                  <a:endParaRPr lang="en-US" sz="2000" dirty="0">
                    <a:latin typeface="Times" pitchFamily="2" charset="0"/>
                  </a:endParaRPr>
                </a:p>
              </p:txBody>
            </p:sp>
          </mc:Choice>
          <mc:Fallback xmlns="">
            <p:sp>
              <p:nvSpPr>
                <p:cNvPr id="12" name="TextBox 11">
                  <a:extLst>
                    <a:ext uri="{FF2B5EF4-FFF2-40B4-BE49-F238E27FC236}">
                      <a16:creationId xmlns:a16="http://schemas.microsoft.com/office/drawing/2014/main" id="{BFDC8BA5-5596-4845-B2FB-904E01FFC4F8}"/>
                    </a:ext>
                  </a:extLst>
                </p:cNvPr>
                <p:cNvSpPr txBox="1">
                  <a:spLocks noRot="1" noChangeAspect="1" noMove="1" noResize="1" noEditPoints="1" noAdjustHandles="1" noChangeArrowheads="1" noChangeShapeType="1" noTextEdit="1"/>
                </p:cNvSpPr>
                <p:nvPr/>
              </p:nvSpPr>
              <p:spPr>
                <a:xfrm>
                  <a:off x="2429409" y="4319447"/>
                  <a:ext cx="502189" cy="400110"/>
                </a:xfrm>
                <a:prstGeom prst="rect">
                  <a:avLst/>
                </a:prstGeom>
                <a:blipFill>
                  <a:blip r:embed="rId10"/>
                  <a:stretch>
                    <a:fillRect/>
                  </a:stretch>
                </a:blipFill>
              </p:spPr>
              <p:txBody>
                <a:bodyPr/>
                <a:lstStyle/>
                <a:p>
                  <a:r>
                    <a:rPr lang="en-US">
                      <a:noFill/>
                    </a:rPr>
                    <a:t> </a:t>
                  </a:r>
                </a:p>
              </p:txBody>
            </p:sp>
          </mc:Fallback>
        </mc:AlternateContent>
      </p:grpSp>
      <p:sp>
        <p:nvSpPr>
          <p:cNvPr id="20" name="TextBox 19">
            <a:extLst>
              <a:ext uri="{FF2B5EF4-FFF2-40B4-BE49-F238E27FC236}">
                <a16:creationId xmlns:a16="http://schemas.microsoft.com/office/drawing/2014/main" id="{8CC99249-EFD8-A940-AEDB-331D463AF895}"/>
              </a:ext>
            </a:extLst>
          </p:cNvPr>
          <p:cNvSpPr txBox="1"/>
          <p:nvPr/>
        </p:nvSpPr>
        <p:spPr>
          <a:xfrm>
            <a:off x="1709806" y="4935722"/>
            <a:ext cx="836896" cy="369332"/>
          </a:xfrm>
          <a:prstGeom prst="rect">
            <a:avLst/>
          </a:prstGeom>
          <a:solidFill>
            <a:schemeClr val="bg1"/>
          </a:solidFill>
        </p:spPr>
        <p:txBody>
          <a:bodyPr wrap="none" rtlCol="0">
            <a:spAutoFit/>
          </a:bodyPr>
          <a:lstStyle/>
          <a:p>
            <a:r>
              <a:rPr lang="en-US" dirty="0" err="1"/>
              <a:t>x</a:t>
            </a:r>
            <a:r>
              <a:rPr lang="en-US" baseline="-25000" dirty="0" err="1"/>
              <a:t>ATMOS</a:t>
            </a:r>
            <a:endParaRPr lang="en-US" dirty="0"/>
          </a:p>
        </p:txBody>
      </p:sp>
      <p:sp>
        <p:nvSpPr>
          <p:cNvPr id="21" name="TextBox 20">
            <a:extLst>
              <a:ext uri="{FF2B5EF4-FFF2-40B4-BE49-F238E27FC236}">
                <a16:creationId xmlns:a16="http://schemas.microsoft.com/office/drawing/2014/main" id="{9F4774AE-9B5B-6048-B3AB-21EC74520DAC}"/>
              </a:ext>
            </a:extLst>
          </p:cNvPr>
          <p:cNvSpPr txBox="1"/>
          <p:nvPr/>
        </p:nvSpPr>
        <p:spPr>
          <a:xfrm>
            <a:off x="5580951" y="5711616"/>
            <a:ext cx="1025794" cy="369332"/>
          </a:xfrm>
          <a:prstGeom prst="rect">
            <a:avLst/>
          </a:prstGeom>
          <a:solidFill>
            <a:schemeClr val="bg1"/>
          </a:solidFill>
        </p:spPr>
        <p:txBody>
          <a:bodyPr wrap="none" rtlCol="0">
            <a:spAutoFit/>
          </a:bodyPr>
          <a:lstStyle/>
          <a:p>
            <a:r>
              <a:rPr lang="en-US" dirty="0" err="1"/>
              <a:t>x</a:t>
            </a:r>
            <a:r>
              <a:rPr lang="en-US" baseline="-25000" dirty="0" err="1"/>
              <a:t>SURFACE</a:t>
            </a:r>
            <a:endParaRPr lang="en-US" dirty="0"/>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E169A9D-F269-8048-BB00-409334843791}"/>
                  </a:ext>
                </a:extLst>
              </p:cNvPr>
              <p:cNvSpPr/>
              <p:nvPr/>
            </p:nvSpPr>
            <p:spPr>
              <a:xfrm>
                <a:off x="2362161" y="2124733"/>
                <a:ext cx="4633948" cy="4104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1" i="1" smtClean="0">
                              <a:latin typeface="Cambria Math" panose="02040503050406030204" pitchFamily="18" charset="0"/>
                            </a:rPr>
                            <m:t>𝑺</m:t>
                          </m:r>
                        </m:e>
                      </m:acc>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𝑲</m:t>
                                  </m:r>
                                </m:e>
                                <m:sup>
                                  <m:r>
                                    <a:rPr lang="en-US" sz="2000" i="1">
                                      <a:latin typeface="Cambria Math" panose="02040503050406030204" pitchFamily="18" charset="0"/>
                                    </a:rPr>
                                    <m:t>𝑇</m:t>
                                  </m:r>
                                </m:sup>
                              </m:sSup>
                              <m:sSubSup>
                                <m:sSubSupPr>
                                  <m:ctrlPr>
                                    <a:rPr lang="en-US" sz="2000" i="1">
                                      <a:latin typeface="Cambria Math" panose="02040503050406030204" pitchFamily="18" charset="0"/>
                                    </a:rPr>
                                  </m:ctrlPr>
                                </m:sSubSupPr>
                                <m:e>
                                  <m:r>
                                    <a:rPr lang="en-US" sz="2000" b="1" i="1">
                                      <a:latin typeface="Cambria Math" panose="02040503050406030204" pitchFamily="18" charset="0"/>
                                    </a:rPr>
                                    <m:t>𝑺</m:t>
                                  </m:r>
                                </m:e>
                                <m:sub>
                                  <m:r>
                                    <a:rPr lang="en-US" sz="2000" i="1">
                                      <a:latin typeface="Cambria Math" panose="02040503050406030204" pitchFamily="18" charset="0"/>
                                      <a:ea typeface="Cambria Math" panose="02040503050406030204" pitchFamily="18" charset="0"/>
                                    </a:rPr>
                                    <m:t>𝜖</m:t>
                                  </m:r>
                                </m:sub>
                                <m:sup>
                                  <m:r>
                                    <a:rPr lang="en-US" sz="2000" i="1">
                                      <a:latin typeface="Cambria Math" panose="02040503050406030204" pitchFamily="18" charset="0"/>
                                    </a:rPr>
                                    <m:t>−1</m:t>
                                  </m:r>
                                </m:sup>
                              </m:sSubSup>
                              <m:r>
                                <a:rPr lang="en-US" sz="2000" b="1" i="1">
                                  <a:latin typeface="Cambria Math" panose="02040503050406030204" pitchFamily="18" charset="0"/>
                                </a:rPr>
                                <m:t>𝑲</m:t>
                              </m:r>
                              <m:r>
                                <a:rPr lang="en-US" sz="2000" b="1"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𝑺</m:t>
                                  </m:r>
                                </m:e>
                                <m:sub>
                                  <m:r>
                                    <a:rPr lang="en-US" sz="2000" i="1">
                                      <a:latin typeface="Cambria Math" panose="02040503050406030204" pitchFamily="18" charset="0"/>
                                    </a:rPr>
                                    <m:t>𝑎</m:t>
                                  </m:r>
                                </m:sub>
                                <m:sup>
                                  <m:r>
                                    <a:rPr lang="en-US" sz="2000" i="1">
                                      <a:latin typeface="Cambria Math" panose="02040503050406030204" pitchFamily="18" charset="0"/>
                                    </a:rPr>
                                    <m:t>−1</m:t>
                                  </m:r>
                                </m:sup>
                              </m:sSubSup>
                            </m:e>
                          </m:d>
                        </m:e>
                        <m:sup>
                          <m:r>
                            <a:rPr lang="en-US" sz="2000" b="0" i="1" smtClean="0">
                              <a:latin typeface="Cambria Math" panose="02040503050406030204" pitchFamily="18" charset="0"/>
                            </a:rPr>
                            <m:t>−1</m:t>
                          </m:r>
                        </m:sup>
                      </m:sSup>
                    </m:oMath>
                  </m:oMathPara>
                </a14:m>
                <a:endParaRPr lang="en-US" sz="2000" dirty="0"/>
              </a:p>
            </p:txBody>
          </p:sp>
        </mc:Choice>
        <mc:Fallback xmlns="">
          <p:sp>
            <p:nvSpPr>
              <p:cNvPr id="22" name="Rectangle 21">
                <a:extLst>
                  <a:ext uri="{FF2B5EF4-FFF2-40B4-BE49-F238E27FC236}">
                    <a16:creationId xmlns:a16="http://schemas.microsoft.com/office/drawing/2014/main" id="{EE169A9D-F269-8048-BB00-409334843791}"/>
                  </a:ext>
                </a:extLst>
              </p:cNvPr>
              <p:cNvSpPr>
                <a:spLocks noRot="1" noChangeAspect="1" noMove="1" noResize="1" noEditPoints="1" noAdjustHandles="1" noChangeArrowheads="1" noChangeShapeType="1" noTextEdit="1"/>
              </p:cNvSpPr>
              <p:nvPr/>
            </p:nvSpPr>
            <p:spPr>
              <a:xfrm>
                <a:off x="2362161" y="2124733"/>
                <a:ext cx="4633948" cy="410433"/>
              </a:xfrm>
              <a:prstGeom prst="rect">
                <a:avLst/>
              </a:prstGeom>
              <a:blipFill>
                <a:blip r:embed="rId11"/>
                <a:stretch>
                  <a:fillRect t="-312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EF5F6D5-7BC5-5348-AC30-FECD6A62C12D}"/>
              </a:ext>
            </a:extLst>
          </p:cNvPr>
          <p:cNvSpPr txBox="1"/>
          <p:nvPr/>
        </p:nvSpPr>
        <p:spPr>
          <a:xfrm>
            <a:off x="454026" y="1262654"/>
            <a:ext cx="8049502" cy="646331"/>
          </a:xfrm>
          <a:prstGeom prst="rect">
            <a:avLst/>
          </a:prstGeom>
          <a:noFill/>
        </p:spPr>
        <p:txBody>
          <a:bodyPr wrap="square" rtlCol="0">
            <a:spAutoFit/>
          </a:bodyPr>
          <a:lstStyle/>
          <a:p>
            <a:r>
              <a:rPr lang="en-US" b="1" dirty="0"/>
              <a:t>Our predictive uncertainty at the solution is a multivariate Gaussian distribution incorporating both prior and measurement noise.</a:t>
            </a:r>
          </a:p>
        </p:txBody>
      </p:sp>
    </p:spTree>
    <p:extLst>
      <p:ext uri="{BB962C8B-B14F-4D97-AF65-F5344CB8AC3E}">
        <p14:creationId xmlns:p14="http://schemas.microsoft.com/office/powerpoint/2010/main" val="3796971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1A75855B-0790-6C4E-9965-698992ECD5B6}" type="datetime1">
              <a:rPr lang="en-US" smtClean="0"/>
              <a:t>9/13/20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15</a:t>
            </a:fld>
            <a:endParaRPr lang="en-US" dirty="0"/>
          </a:p>
        </p:txBody>
      </p:sp>
      <p:sp>
        <p:nvSpPr>
          <p:cNvPr id="3" name="Title 2"/>
          <p:cNvSpPr>
            <a:spLocks noGrp="1"/>
          </p:cNvSpPr>
          <p:nvPr>
            <p:ph type="ctrTitle"/>
          </p:nvPr>
        </p:nvSpPr>
        <p:spPr/>
        <p:txBody>
          <a:bodyPr>
            <a:noAutofit/>
          </a:bodyPr>
          <a:lstStyle/>
          <a:p>
            <a:r>
              <a:rPr lang="en-US" dirty="0"/>
              <a:t>The observation noise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38262"/>
            <a:ext cx="4953000" cy="980515"/>
          </a:xfrm>
          <a:prstGeom prst="rect">
            <a:avLst/>
          </a:prstGeom>
        </p:spPr>
      </p:pic>
      <p:sp>
        <p:nvSpPr>
          <p:cNvPr id="9" name="TextBox 8"/>
          <p:cNvSpPr txBox="1"/>
          <p:nvPr/>
        </p:nvSpPr>
        <p:spPr>
          <a:xfrm>
            <a:off x="556790" y="2310906"/>
            <a:ext cx="2757999" cy="369332"/>
          </a:xfrm>
          <a:prstGeom prst="rect">
            <a:avLst/>
          </a:prstGeom>
          <a:noFill/>
        </p:spPr>
        <p:txBody>
          <a:bodyPr wrap="none" rtlCol="0">
            <a:spAutoFit/>
          </a:bodyPr>
          <a:lstStyle/>
          <a:p>
            <a:r>
              <a:rPr lang="en-US" b="1" dirty="0"/>
              <a:t>Total observation noise</a:t>
            </a:r>
          </a:p>
        </p:txBody>
      </p:sp>
      <p:sp>
        <p:nvSpPr>
          <p:cNvPr id="15" name="TextBox 14"/>
          <p:cNvSpPr txBox="1"/>
          <p:nvPr/>
        </p:nvSpPr>
        <p:spPr>
          <a:xfrm>
            <a:off x="1318632" y="4243248"/>
            <a:ext cx="3429000" cy="1477328"/>
          </a:xfrm>
          <a:prstGeom prst="rect">
            <a:avLst/>
          </a:prstGeom>
          <a:noFill/>
        </p:spPr>
        <p:txBody>
          <a:bodyPr wrap="square" rtlCol="0">
            <a:spAutoFit/>
          </a:bodyPr>
          <a:lstStyle/>
          <a:p>
            <a:r>
              <a:rPr lang="en-US" b="1" dirty="0"/>
              <a:t>Measurement noise (instrument effects) </a:t>
            </a:r>
          </a:p>
          <a:p>
            <a:pPr marL="285750" indent="-285750">
              <a:buFont typeface="Arial" charset="0"/>
              <a:buChar char="•"/>
            </a:pPr>
            <a:r>
              <a:rPr lang="en-US" b="1" dirty="0"/>
              <a:t>Photon noise</a:t>
            </a:r>
          </a:p>
          <a:p>
            <a:pPr marL="285750" indent="-285750">
              <a:buFont typeface="Arial" charset="0"/>
              <a:buChar char="•"/>
            </a:pPr>
            <a:r>
              <a:rPr lang="en-US" b="1" dirty="0"/>
              <a:t>Read noise</a:t>
            </a:r>
          </a:p>
          <a:p>
            <a:pPr marL="285750" indent="-285750">
              <a:buFont typeface="Arial" charset="0"/>
              <a:buChar char="•"/>
            </a:pPr>
            <a:r>
              <a:rPr lang="en-US" b="1" dirty="0"/>
              <a:t>Dark current noise</a:t>
            </a:r>
          </a:p>
        </p:txBody>
      </p:sp>
      <p:sp>
        <p:nvSpPr>
          <p:cNvPr id="17" name="TextBox 16"/>
          <p:cNvSpPr txBox="1"/>
          <p:nvPr/>
        </p:nvSpPr>
        <p:spPr>
          <a:xfrm>
            <a:off x="4648199" y="4215410"/>
            <a:ext cx="4283928" cy="2308324"/>
          </a:xfrm>
          <a:prstGeom prst="rect">
            <a:avLst/>
          </a:prstGeom>
          <a:noFill/>
        </p:spPr>
        <p:txBody>
          <a:bodyPr wrap="square" rtlCol="0">
            <a:spAutoFit/>
          </a:bodyPr>
          <a:lstStyle/>
          <a:p>
            <a:r>
              <a:rPr lang="en-US" b="1" dirty="0"/>
              <a:t>Unknown parameters in the observation system</a:t>
            </a:r>
          </a:p>
          <a:p>
            <a:pPr marL="285750" indent="-285750">
              <a:buFont typeface="Arial" charset="0"/>
              <a:buChar char="•"/>
            </a:pPr>
            <a:r>
              <a:rPr lang="en-US" b="1" dirty="0"/>
              <a:t>Sky view factor</a:t>
            </a:r>
          </a:p>
          <a:p>
            <a:pPr marL="285750" indent="-285750">
              <a:buFont typeface="Arial" charset="0"/>
              <a:buChar char="•"/>
            </a:pPr>
            <a:r>
              <a:rPr lang="en-US" b="1" dirty="0"/>
              <a:t>H</a:t>
            </a:r>
            <a:r>
              <a:rPr lang="en-US" b="1" baseline="-25000" dirty="0"/>
              <a:t>2</a:t>
            </a:r>
            <a:r>
              <a:rPr lang="en-US" b="1" dirty="0"/>
              <a:t>O absorption coefficient intensity</a:t>
            </a:r>
          </a:p>
          <a:p>
            <a:pPr marL="285750" indent="-285750">
              <a:buFont typeface="Arial" charset="0"/>
              <a:buChar char="•"/>
            </a:pPr>
            <a:r>
              <a:rPr lang="en-US" b="1" dirty="0"/>
              <a:t>Systematic radiative transfer error</a:t>
            </a:r>
          </a:p>
          <a:p>
            <a:pPr marL="285750" indent="-285750">
              <a:buFont typeface="Arial" charset="0"/>
              <a:buChar char="•"/>
            </a:pPr>
            <a:r>
              <a:rPr lang="en-US" b="1" dirty="0"/>
              <a:t>Uncorrelated radiative transfer error</a:t>
            </a:r>
          </a:p>
        </p:txBody>
      </p:sp>
      <p:sp>
        <p:nvSpPr>
          <p:cNvPr id="18" name="TextBox 17"/>
          <p:cNvSpPr txBox="1"/>
          <p:nvPr/>
        </p:nvSpPr>
        <p:spPr>
          <a:xfrm>
            <a:off x="4648199" y="2309246"/>
            <a:ext cx="4128302" cy="369332"/>
          </a:xfrm>
          <a:prstGeom prst="rect">
            <a:avLst/>
          </a:prstGeom>
          <a:noFill/>
        </p:spPr>
        <p:txBody>
          <a:bodyPr wrap="square" rtlCol="0">
            <a:spAutoFit/>
          </a:bodyPr>
          <a:lstStyle/>
          <a:p>
            <a:r>
              <a:rPr lang="en-US" b="1" dirty="0"/>
              <a:t>Jacobian WRT unknowns</a:t>
            </a:r>
          </a:p>
        </p:txBody>
      </p:sp>
      <p:cxnSp>
        <p:nvCxnSpPr>
          <p:cNvPr id="11" name="Straight Arrow Connector 10"/>
          <p:cNvCxnSpPr/>
          <p:nvPr/>
        </p:nvCxnSpPr>
        <p:spPr>
          <a:xfrm>
            <a:off x="1828800" y="2799541"/>
            <a:ext cx="223024" cy="339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V="1">
            <a:off x="3254297" y="3755863"/>
            <a:ext cx="157976" cy="391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5650881" y="3830693"/>
            <a:ext cx="140319" cy="384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145905" y="2836712"/>
            <a:ext cx="1" cy="2609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4589222-0FE6-974C-9FB6-FD34D26581FA}"/>
              </a:ext>
            </a:extLst>
          </p:cNvPr>
          <p:cNvSpPr txBox="1"/>
          <p:nvPr/>
        </p:nvSpPr>
        <p:spPr>
          <a:xfrm>
            <a:off x="356840" y="1137424"/>
            <a:ext cx="8432726" cy="923330"/>
          </a:xfrm>
          <a:prstGeom prst="rect">
            <a:avLst/>
          </a:prstGeom>
          <a:noFill/>
        </p:spPr>
        <p:txBody>
          <a:bodyPr wrap="square" rtlCol="0">
            <a:spAutoFit/>
          </a:bodyPr>
          <a:lstStyle/>
          <a:p>
            <a:r>
              <a:rPr lang="en-US" b="1" dirty="0"/>
              <a:t>The observation noise term is very flexible.  It typically incorporates both instrument noise as well as unknowns in the observation system that are not retrieved.</a:t>
            </a:r>
          </a:p>
        </p:txBody>
      </p:sp>
    </p:spTree>
    <p:extLst>
      <p:ext uri="{BB962C8B-B14F-4D97-AF65-F5344CB8AC3E}">
        <p14:creationId xmlns:p14="http://schemas.microsoft.com/office/powerpoint/2010/main" val="318362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65A08FDF-1720-9649-8AB1-9720C380AC69}" type="datetime1">
              <a:rPr lang="en-US" smtClean="0"/>
              <a:t>9/13/20</a:t>
            </a:fld>
            <a:endParaRPr lang="en-US"/>
          </a:p>
        </p:txBody>
      </p:sp>
      <p:sp>
        <p:nvSpPr>
          <p:cNvPr id="4" name="Footer Placeholder 3"/>
          <p:cNvSpPr>
            <a:spLocks noGrp="1"/>
          </p:cNvSpPr>
          <p:nvPr>
            <p:ph type="ftr" sz="quarter" idx="3"/>
          </p:nvPr>
        </p:nvSpPr>
        <p:spPr/>
        <p:txBody>
          <a:bodyPr/>
          <a:lstStyle/>
          <a:p>
            <a:r>
              <a:rPr lang="en-US"/>
              <a:t>Imaging spectroscopy tutorial - David R. Thompson, david.r.thompson@jpl.nasa.gov</a:t>
            </a:r>
          </a:p>
        </p:txBody>
      </p:sp>
      <p:sp>
        <p:nvSpPr>
          <p:cNvPr id="5" name="Slide Number Placeholder 4"/>
          <p:cNvSpPr>
            <a:spLocks noGrp="1"/>
          </p:cNvSpPr>
          <p:nvPr>
            <p:ph type="sldNum" sz="quarter" idx="4"/>
          </p:nvPr>
        </p:nvSpPr>
        <p:spPr/>
        <p:txBody>
          <a:bodyPr/>
          <a:lstStyle/>
          <a:p>
            <a:fld id="{EED54302-5677-4C41-BA0C-489A2D856242}" type="slidenum">
              <a:rPr lang="en-US" smtClean="0"/>
              <a:t>16</a:t>
            </a:fld>
            <a:endParaRPr lang="en-US"/>
          </a:p>
        </p:txBody>
      </p:sp>
      <p:sp>
        <p:nvSpPr>
          <p:cNvPr id="3" name="Title 2"/>
          <p:cNvSpPr>
            <a:spLocks noGrp="1"/>
          </p:cNvSpPr>
          <p:nvPr>
            <p:ph type="ctrTitle"/>
          </p:nvPr>
        </p:nvSpPr>
        <p:spPr>
          <a:xfrm>
            <a:off x="454026" y="454025"/>
            <a:ext cx="3923051" cy="436031"/>
          </a:xfrm>
        </p:spPr>
        <p:txBody>
          <a:bodyPr/>
          <a:lstStyle/>
          <a:p>
            <a:r>
              <a:rPr lang="en-US" dirty="0"/>
              <a:t>Components of the </a:t>
            </a:r>
            <a:br>
              <a:rPr lang="en-US" dirty="0"/>
            </a:br>
            <a:r>
              <a:rPr lang="en-US" dirty="0"/>
              <a:t>Forward Model (example)</a:t>
            </a:r>
          </a:p>
        </p:txBody>
      </p:sp>
      <p:grpSp>
        <p:nvGrpSpPr>
          <p:cNvPr id="11" name="Group 10">
            <a:extLst>
              <a:ext uri="{FF2B5EF4-FFF2-40B4-BE49-F238E27FC236}">
                <a16:creationId xmlns:a16="http://schemas.microsoft.com/office/drawing/2014/main" id="{94AA3544-6053-294B-B9BE-BD9FA7EA10B7}"/>
              </a:ext>
            </a:extLst>
          </p:cNvPr>
          <p:cNvGrpSpPr/>
          <p:nvPr/>
        </p:nvGrpSpPr>
        <p:grpSpPr>
          <a:xfrm>
            <a:off x="732431" y="2126745"/>
            <a:ext cx="2920557" cy="2690582"/>
            <a:chOff x="2291755" y="2057400"/>
            <a:chExt cx="4135656" cy="3810000"/>
          </a:xfrm>
        </p:grpSpPr>
        <p:sp>
          <p:nvSpPr>
            <p:cNvPr id="14" name="Cloud 13">
              <a:extLst>
                <a:ext uri="{FF2B5EF4-FFF2-40B4-BE49-F238E27FC236}">
                  <a16:creationId xmlns:a16="http://schemas.microsoft.com/office/drawing/2014/main" id="{62401A9D-FA8F-5F47-B9EE-2FC64EF55A43}"/>
                </a:ext>
              </a:extLst>
            </p:cNvPr>
            <p:cNvSpPr/>
            <p:nvPr/>
          </p:nvSpPr>
          <p:spPr>
            <a:xfrm>
              <a:off x="2590800" y="3810000"/>
              <a:ext cx="2286000" cy="144964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Freeform 14">
              <a:extLst>
                <a:ext uri="{FF2B5EF4-FFF2-40B4-BE49-F238E27FC236}">
                  <a16:creationId xmlns:a16="http://schemas.microsoft.com/office/drawing/2014/main" id="{BE51D06F-4E2D-0A4C-B2BD-5485F239F4D0}"/>
                </a:ext>
              </a:extLst>
            </p:cNvPr>
            <p:cNvSpPr/>
            <p:nvPr/>
          </p:nvSpPr>
          <p:spPr>
            <a:xfrm>
              <a:off x="2291755" y="5410200"/>
              <a:ext cx="3870746" cy="437339"/>
            </a:xfrm>
            <a:custGeom>
              <a:avLst/>
              <a:gdLst>
                <a:gd name="connsiteX0" fmla="*/ 0 w 4060516"/>
                <a:gd name="connsiteY0" fmla="*/ 437339 h 437339"/>
                <a:gd name="connsiteX1" fmla="*/ 1458023 w 4060516"/>
                <a:gd name="connsiteY1" fmla="*/ 13982 h 437339"/>
                <a:gd name="connsiteX2" fmla="*/ 2367328 w 4060516"/>
                <a:gd name="connsiteY2" fmla="*/ 123741 h 437339"/>
                <a:gd name="connsiteX3" fmla="*/ 2947401 w 4060516"/>
                <a:gd name="connsiteY3" fmla="*/ 343260 h 437339"/>
                <a:gd name="connsiteX4" fmla="*/ 3323665 w 4060516"/>
                <a:gd name="connsiteY4" fmla="*/ 139421 h 437339"/>
                <a:gd name="connsiteX5" fmla="*/ 4060516 w 4060516"/>
                <a:gd name="connsiteY5" fmla="*/ 437339 h 437339"/>
                <a:gd name="connsiteX6" fmla="*/ 4060516 w 4060516"/>
                <a:gd name="connsiteY6" fmla="*/ 437339 h 43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0516" h="437339">
                  <a:moveTo>
                    <a:pt x="0" y="437339"/>
                  </a:moveTo>
                  <a:cubicBezTo>
                    <a:pt x="531734" y="251793"/>
                    <a:pt x="1063468" y="66248"/>
                    <a:pt x="1458023" y="13982"/>
                  </a:cubicBezTo>
                  <a:cubicBezTo>
                    <a:pt x="1852578" y="-38284"/>
                    <a:pt x="2119099" y="68861"/>
                    <a:pt x="2367328" y="123741"/>
                  </a:cubicBezTo>
                  <a:cubicBezTo>
                    <a:pt x="2615557" y="178621"/>
                    <a:pt x="2788012" y="340647"/>
                    <a:pt x="2947401" y="343260"/>
                  </a:cubicBezTo>
                  <a:cubicBezTo>
                    <a:pt x="3106790" y="345873"/>
                    <a:pt x="3138146" y="123741"/>
                    <a:pt x="3323665" y="139421"/>
                  </a:cubicBezTo>
                  <a:cubicBezTo>
                    <a:pt x="3509184" y="155101"/>
                    <a:pt x="4060516" y="437339"/>
                    <a:pt x="4060516" y="437339"/>
                  </a:cubicBezTo>
                  <a:lnTo>
                    <a:pt x="4060516" y="437339"/>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0817885D-9B56-B443-9334-40A0D72AE609}"/>
                </a:ext>
              </a:extLst>
            </p:cNvPr>
            <p:cNvCxnSpPr/>
            <p:nvPr/>
          </p:nvCxnSpPr>
          <p:spPr>
            <a:xfrm flipH="1" flipV="1">
              <a:off x="2965268" y="3276600"/>
              <a:ext cx="990600" cy="2590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7" name="Sun 16">
              <a:extLst>
                <a:ext uri="{FF2B5EF4-FFF2-40B4-BE49-F238E27FC236}">
                  <a16:creationId xmlns:a16="http://schemas.microsoft.com/office/drawing/2014/main" id="{C0DC3BD0-DB8C-EB49-A617-A3024C398519}"/>
                </a:ext>
              </a:extLst>
            </p:cNvPr>
            <p:cNvSpPr/>
            <p:nvPr/>
          </p:nvSpPr>
          <p:spPr>
            <a:xfrm>
              <a:off x="2431868" y="2514600"/>
              <a:ext cx="685800" cy="762000"/>
            </a:xfrm>
            <a:prstGeom prst="su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6D83736-78AD-344A-8881-22E5CC039E14}"/>
                </a:ext>
              </a:extLst>
            </p:cNvPr>
            <p:cNvCxnSpPr/>
            <p:nvPr/>
          </p:nvCxnSpPr>
          <p:spPr>
            <a:xfrm flipH="1">
              <a:off x="3962400" y="3039064"/>
              <a:ext cx="1308706" cy="282833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pic>
          <p:nvPicPr>
            <p:cNvPr id="19" name="Picture 18" descr="453011main_ER-2.png">
              <a:extLst>
                <a:ext uri="{FF2B5EF4-FFF2-40B4-BE49-F238E27FC236}">
                  <a16:creationId xmlns:a16="http://schemas.microsoft.com/office/drawing/2014/main" id="{408F7DCB-F9C6-C247-BB5B-888093226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057400"/>
              <a:ext cx="2312611" cy="981664"/>
            </a:xfrm>
            <a:prstGeom prst="rect">
              <a:avLst/>
            </a:prstGeom>
          </p:spPr>
        </p:pic>
        <p:cxnSp>
          <p:nvCxnSpPr>
            <p:cNvPr id="20" name="Straight Arrow Connector 19">
              <a:extLst>
                <a:ext uri="{FF2B5EF4-FFF2-40B4-BE49-F238E27FC236}">
                  <a16:creationId xmlns:a16="http://schemas.microsoft.com/office/drawing/2014/main" id="{AD780059-7231-7049-89F4-AE2E03E76F66}"/>
                </a:ext>
              </a:extLst>
            </p:cNvPr>
            <p:cNvCxnSpPr/>
            <p:nvPr/>
          </p:nvCxnSpPr>
          <p:spPr>
            <a:xfrm flipH="1">
              <a:off x="4724400" y="3048000"/>
              <a:ext cx="394306" cy="7620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C0DDAAB-9257-C345-A902-7A54F7CA866A}"/>
                </a:ext>
              </a:extLst>
            </p:cNvPr>
            <p:cNvCxnSpPr/>
            <p:nvPr/>
          </p:nvCxnSpPr>
          <p:spPr>
            <a:xfrm flipH="1" flipV="1">
              <a:off x="3124200" y="3124200"/>
              <a:ext cx="1600200" cy="685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7BDE642-42D6-A340-8EE7-7EEFAA4A9D33}"/>
                </a:ext>
              </a:extLst>
            </p:cNvPr>
            <p:cNvCxnSpPr/>
            <p:nvPr/>
          </p:nvCxnSpPr>
          <p:spPr>
            <a:xfrm flipH="1" flipV="1">
              <a:off x="3048000" y="3200400"/>
              <a:ext cx="609600" cy="12954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6" name="TextBox 5">
            <a:extLst>
              <a:ext uri="{FF2B5EF4-FFF2-40B4-BE49-F238E27FC236}">
                <a16:creationId xmlns:a16="http://schemas.microsoft.com/office/drawing/2014/main" id="{715EA425-7B55-6A4C-85EB-7B433253AB6E}"/>
              </a:ext>
            </a:extLst>
          </p:cNvPr>
          <p:cNvSpPr txBox="1"/>
          <p:nvPr/>
        </p:nvSpPr>
        <p:spPr>
          <a:xfrm>
            <a:off x="666193" y="5341222"/>
            <a:ext cx="3147524" cy="369332"/>
          </a:xfrm>
          <a:prstGeom prst="rect">
            <a:avLst/>
          </a:prstGeom>
          <a:noFill/>
          <a:ln>
            <a:solidFill>
              <a:schemeClr val="accent1"/>
            </a:solidFill>
          </a:ln>
        </p:spPr>
        <p:txBody>
          <a:bodyPr wrap="square" rtlCol="0">
            <a:spAutoFit/>
          </a:bodyPr>
          <a:lstStyle/>
          <a:p>
            <a:r>
              <a:rPr lang="en-US" b="1" dirty="0">
                <a:solidFill>
                  <a:srgbClr val="70C267"/>
                </a:solidFill>
              </a:rPr>
              <a:t>Retrieved in the inversion</a:t>
            </a:r>
          </a:p>
        </p:txBody>
      </p:sp>
      <p:sp>
        <p:nvSpPr>
          <p:cNvPr id="23" name="Content Placeholder 8">
            <a:extLst>
              <a:ext uri="{FF2B5EF4-FFF2-40B4-BE49-F238E27FC236}">
                <a16:creationId xmlns:a16="http://schemas.microsoft.com/office/drawing/2014/main" id="{18717461-4A52-434D-8AAA-EB8F4B4BB3F2}"/>
              </a:ext>
            </a:extLst>
          </p:cNvPr>
          <p:cNvSpPr txBox="1">
            <a:spLocks/>
          </p:cNvSpPr>
          <p:nvPr/>
        </p:nvSpPr>
        <p:spPr>
          <a:xfrm>
            <a:off x="4377077" y="501649"/>
            <a:ext cx="4309723" cy="612775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t>Instrument</a:t>
            </a:r>
            <a:r>
              <a:rPr lang="en-US" dirty="0"/>
              <a:t>: AVIRIS-NG </a:t>
            </a:r>
          </a:p>
          <a:p>
            <a:r>
              <a:rPr lang="en-US" dirty="0"/>
              <a:t>Instrument model with Wavelength- and signal-dependent SNR </a:t>
            </a:r>
          </a:p>
          <a:p>
            <a:r>
              <a:rPr lang="en-US" dirty="0"/>
              <a:t>Photon shot &amp; read noise</a:t>
            </a:r>
          </a:p>
          <a:p>
            <a:r>
              <a:rPr lang="en-US" dirty="0"/>
              <a:t>Uncorrelated calibration uncertainty </a:t>
            </a:r>
          </a:p>
          <a:p>
            <a:r>
              <a:rPr lang="en-US" dirty="0"/>
              <a:t>Systematic calibration / RT uncertainty</a:t>
            </a:r>
          </a:p>
          <a:p>
            <a:pPr marL="514350" indent="-514350">
              <a:buFont typeface="+mj-lt"/>
              <a:buAutoNum type="arabicPeriod"/>
            </a:pPr>
            <a:endParaRPr lang="en-US" dirty="0"/>
          </a:p>
          <a:p>
            <a:pPr marL="0" indent="0">
              <a:buFont typeface="Arial"/>
              <a:buNone/>
            </a:pPr>
            <a:r>
              <a:rPr lang="en-US" b="1" dirty="0"/>
              <a:t>Atmosphere</a:t>
            </a:r>
            <a:r>
              <a:rPr lang="en-US" dirty="0"/>
              <a:t>: MODTRAN 6.0 RTM</a:t>
            </a:r>
          </a:p>
          <a:p>
            <a:r>
              <a:rPr lang="en-US" dirty="0"/>
              <a:t>Rural aerosol model</a:t>
            </a:r>
          </a:p>
          <a:p>
            <a:r>
              <a:rPr lang="en-US" dirty="0"/>
              <a:t>Midlatitude summer profile</a:t>
            </a:r>
          </a:p>
          <a:p>
            <a:r>
              <a:rPr lang="en-US" dirty="0">
                <a:solidFill>
                  <a:srgbClr val="00B050"/>
                </a:solidFill>
              </a:rPr>
              <a:t>H</a:t>
            </a:r>
            <a:r>
              <a:rPr lang="en-US" baseline="-25000" dirty="0">
                <a:solidFill>
                  <a:srgbClr val="00B050"/>
                </a:solidFill>
              </a:rPr>
              <a:t>2</a:t>
            </a:r>
            <a:r>
              <a:rPr lang="en-US" dirty="0">
                <a:solidFill>
                  <a:srgbClr val="00B050"/>
                </a:solidFill>
              </a:rPr>
              <a:t>O, AOD retrieved </a:t>
            </a:r>
          </a:p>
          <a:p>
            <a:pPr marL="0" indent="0">
              <a:buFont typeface="Arial"/>
              <a:buNone/>
            </a:pPr>
            <a:endParaRPr lang="en-US" dirty="0"/>
          </a:p>
          <a:p>
            <a:pPr marL="0" indent="0">
              <a:buFont typeface="Arial"/>
              <a:buNone/>
            </a:pPr>
            <a:r>
              <a:rPr lang="en-US" b="1" dirty="0"/>
              <a:t>Surface: </a:t>
            </a:r>
            <a:r>
              <a:rPr lang="en-US" dirty="0"/>
              <a:t>Multi-component Multivariate Gaussians</a:t>
            </a:r>
          </a:p>
          <a:p>
            <a:r>
              <a:rPr lang="en-US" dirty="0">
                <a:solidFill>
                  <a:srgbClr val="70C267"/>
                </a:solidFill>
              </a:rPr>
              <a:t>Reflectance estimated independently in every channel</a:t>
            </a:r>
          </a:p>
          <a:p>
            <a:endParaRPr lang="en-US" b="1" dirty="0">
              <a:solidFill>
                <a:srgbClr val="2F3CA2"/>
              </a:solidFill>
            </a:endParaRPr>
          </a:p>
        </p:txBody>
      </p:sp>
    </p:spTree>
    <p:extLst>
      <p:ext uri="{BB962C8B-B14F-4D97-AF65-F5344CB8AC3E}">
        <p14:creationId xmlns:p14="http://schemas.microsoft.com/office/powerpoint/2010/main" val="201789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E00934-421C-4247-9740-9F5F0619F903}"/>
              </a:ext>
            </a:extLst>
          </p:cNvPr>
          <p:cNvSpPr>
            <a:spLocks noGrp="1"/>
          </p:cNvSpPr>
          <p:nvPr>
            <p:ph type="dt" sz="half" idx="2"/>
          </p:nvPr>
        </p:nvSpPr>
        <p:spPr/>
        <p:txBody>
          <a:bodyPr/>
          <a:lstStyle/>
          <a:p>
            <a:fld id="{006140ED-B249-D641-9737-5F8AB898824F}" type="datetime1">
              <a:rPr lang="en-US" smtClean="0"/>
              <a:t>9/13/20</a:t>
            </a:fld>
            <a:endParaRPr lang="en-US" dirty="0"/>
          </a:p>
        </p:txBody>
      </p:sp>
      <p:sp>
        <p:nvSpPr>
          <p:cNvPr id="3" name="Footer Placeholder 2">
            <a:extLst>
              <a:ext uri="{FF2B5EF4-FFF2-40B4-BE49-F238E27FC236}">
                <a16:creationId xmlns:a16="http://schemas.microsoft.com/office/drawing/2014/main" id="{C9F79ED6-A333-D94B-A060-9D9DD8469C0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8064F839-D8BB-E745-B54B-2CD601573901}"/>
              </a:ext>
            </a:extLst>
          </p:cNvPr>
          <p:cNvSpPr>
            <a:spLocks noGrp="1"/>
          </p:cNvSpPr>
          <p:nvPr>
            <p:ph type="sldNum" sz="quarter" idx="4"/>
          </p:nvPr>
        </p:nvSpPr>
        <p:spPr/>
        <p:txBody>
          <a:bodyPr/>
          <a:lstStyle/>
          <a:p>
            <a:fld id="{1BB0B505-5A34-8746-A5A9-793D5E51FFCB}" type="slidenum">
              <a:rPr lang="en-US" smtClean="0"/>
              <a:pPr/>
              <a:t>17</a:t>
            </a:fld>
            <a:endParaRPr lang="en-US" dirty="0"/>
          </a:p>
        </p:txBody>
      </p:sp>
      <p:sp>
        <p:nvSpPr>
          <p:cNvPr id="5" name="Text Placeholder 4">
            <a:extLst>
              <a:ext uri="{FF2B5EF4-FFF2-40B4-BE49-F238E27FC236}">
                <a16:creationId xmlns:a16="http://schemas.microsoft.com/office/drawing/2014/main" id="{DF02B312-E060-6143-B732-5774883090B3}"/>
              </a:ext>
            </a:extLst>
          </p:cNvPr>
          <p:cNvSpPr>
            <a:spLocks noGrp="1"/>
          </p:cNvSpPr>
          <p:nvPr>
            <p:ph type="body" sz="quarter" idx="14"/>
          </p:nvPr>
        </p:nvSpPr>
        <p:spPr>
          <a:xfrm>
            <a:off x="1622711" y="6164970"/>
            <a:ext cx="5796206" cy="327905"/>
          </a:xfrm>
        </p:spPr>
        <p:txBody>
          <a:bodyPr/>
          <a:lstStyle/>
          <a:p>
            <a:r>
              <a:rPr lang="en-US" sz="1600" dirty="0"/>
              <a:t>[Thompson et al., </a:t>
            </a:r>
            <a:r>
              <a:rPr lang="en-US" sz="1600" i="1" dirty="0"/>
              <a:t>Remote Sensing of Environment </a:t>
            </a:r>
            <a:r>
              <a:rPr lang="en-US" sz="1600" dirty="0"/>
              <a:t>216, 2018]</a:t>
            </a:r>
          </a:p>
        </p:txBody>
      </p:sp>
      <p:sp>
        <p:nvSpPr>
          <p:cNvPr id="6" name="Title 5">
            <a:extLst>
              <a:ext uri="{FF2B5EF4-FFF2-40B4-BE49-F238E27FC236}">
                <a16:creationId xmlns:a16="http://schemas.microsoft.com/office/drawing/2014/main" id="{9BE70221-C48D-1C4C-AC8C-A1C60AB67D74}"/>
              </a:ext>
            </a:extLst>
          </p:cNvPr>
          <p:cNvSpPr>
            <a:spLocks noGrp="1"/>
          </p:cNvSpPr>
          <p:nvPr>
            <p:ph type="ctrTitle"/>
          </p:nvPr>
        </p:nvSpPr>
        <p:spPr>
          <a:xfrm>
            <a:off x="454026" y="365125"/>
            <a:ext cx="8232774" cy="436031"/>
          </a:xfrm>
        </p:spPr>
        <p:txBody>
          <a:bodyPr/>
          <a:lstStyle/>
          <a:p>
            <a:r>
              <a:rPr lang="en-US" dirty="0"/>
              <a:t>Example of multi-component surface models</a:t>
            </a:r>
          </a:p>
        </p:txBody>
      </p:sp>
      <p:pic>
        <p:nvPicPr>
          <p:cNvPr id="7" name="Picture 6">
            <a:extLst>
              <a:ext uri="{FF2B5EF4-FFF2-40B4-BE49-F238E27FC236}">
                <a16:creationId xmlns:a16="http://schemas.microsoft.com/office/drawing/2014/main" id="{90AC5E61-0984-D348-9E20-07BC8C08F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65" y="2015724"/>
            <a:ext cx="7913635" cy="4149246"/>
          </a:xfrm>
          <a:prstGeom prst="rect">
            <a:avLst/>
          </a:prstGeom>
        </p:spPr>
      </p:pic>
      <p:sp>
        <p:nvSpPr>
          <p:cNvPr id="8" name="TextBox 7">
            <a:extLst>
              <a:ext uri="{FF2B5EF4-FFF2-40B4-BE49-F238E27FC236}">
                <a16:creationId xmlns:a16="http://schemas.microsoft.com/office/drawing/2014/main" id="{B824E390-403D-624E-AEE6-75BECF60B1B8}"/>
              </a:ext>
            </a:extLst>
          </p:cNvPr>
          <p:cNvSpPr txBox="1"/>
          <p:nvPr/>
        </p:nvSpPr>
        <p:spPr>
          <a:xfrm>
            <a:off x="457201" y="1026522"/>
            <a:ext cx="8339558" cy="923330"/>
          </a:xfrm>
          <a:prstGeom prst="rect">
            <a:avLst/>
          </a:prstGeom>
          <a:noFill/>
        </p:spPr>
        <p:txBody>
          <a:bodyPr wrap="square" rtlCol="0">
            <a:spAutoFit/>
          </a:bodyPr>
          <a:lstStyle/>
          <a:p>
            <a:r>
              <a:rPr lang="en-US" b="1" dirty="0"/>
              <a:t>We will often use multiple multivariate Gaussian priors.  During initialization we select one appropriate for the surface type.  More information in future presentations…</a:t>
            </a:r>
          </a:p>
        </p:txBody>
      </p:sp>
    </p:spTree>
    <p:extLst>
      <p:ext uri="{BB962C8B-B14F-4D97-AF65-F5344CB8AC3E}">
        <p14:creationId xmlns:p14="http://schemas.microsoft.com/office/powerpoint/2010/main" val="180835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0CDE8E24-AE5C-514C-AC46-21148A9A4184}" type="datetime1">
              <a:rPr lang="en-US" smtClean="0"/>
              <a:t>9/13/20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18</a:t>
            </a:fld>
            <a:endParaRPr lang="en-US"/>
          </a:p>
        </p:txBody>
      </p:sp>
      <p:sp>
        <p:nvSpPr>
          <p:cNvPr id="2" name="Title 1"/>
          <p:cNvSpPr>
            <a:spLocks noGrp="1"/>
          </p:cNvSpPr>
          <p:nvPr>
            <p:ph type="ctrTitle"/>
          </p:nvPr>
        </p:nvSpPr>
        <p:spPr/>
        <p:txBody>
          <a:bodyPr/>
          <a:lstStyle/>
          <a:p>
            <a:r>
              <a:rPr lang="en-US" dirty="0"/>
              <a:t>Reflectance estimate vs. in situ</a:t>
            </a:r>
            <a:br>
              <a:rPr lang="en-US" sz="2000" dirty="0"/>
            </a:br>
            <a:endParaRPr lang="en-US" sz="20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50587"/>
          <a:stretch/>
        </p:blipFill>
        <p:spPr>
          <a:xfrm>
            <a:off x="547055" y="1441396"/>
            <a:ext cx="8325598" cy="4537364"/>
          </a:xfrm>
          <a:prstGeom prst="rect">
            <a:avLst/>
          </a:prstGeom>
        </p:spPr>
      </p:pic>
      <p:sp>
        <p:nvSpPr>
          <p:cNvPr id="8" name="TextBox 7"/>
          <p:cNvSpPr txBox="1"/>
          <p:nvPr/>
        </p:nvSpPr>
        <p:spPr>
          <a:xfrm>
            <a:off x="2144926" y="5893245"/>
            <a:ext cx="1257717" cy="276999"/>
          </a:xfrm>
          <a:prstGeom prst="rect">
            <a:avLst/>
          </a:prstGeom>
          <a:noFill/>
        </p:spPr>
        <p:txBody>
          <a:bodyPr wrap="none" rtlCol="0">
            <a:spAutoFit/>
          </a:bodyPr>
          <a:lstStyle/>
          <a:p>
            <a:r>
              <a:rPr lang="en-US" sz="1200">
                <a:latin typeface="Times" charset="0"/>
                <a:ea typeface="Times" charset="0"/>
                <a:cs typeface="Times" charset="0"/>
              </a:rPr>
              <a:t>Wavelength (nm)</a:t>
            </a:r>
            <a:endParaRPr lang="en-US" sz="1200" dirty="0">
              <a:latin typeface="Times" charset="0"/>
              <a:ea typeface="Times" charset="0"/>
              <a:cs typeface="Times" charset="0"/>
            </a:endParaRPr>
          </a:p>
        </p:txBody>
      </p:sp>
      <p:sp>
        <p:nvSpPr>
          <p:cNvPr id="9" name="TextBox 8"/>
          <p:cNvSpPr txBox="1"/>
          <p:nvPr/>
        </p:nvSpPr>
        <p:spPr>
          <a:xfrm>
            <a:off x="6304385" y="5893245"/>
            <a:ext cx="1257717" cy="276999"/>
          </a:xfrm>
          <a:prstGeom prst="rect">
            <a:avLst/>
          </a:prstGeom>
          <a:noFill/>
        </p:spPr>
        <p:txBody>
          <a:bodyPr wrap="none" rtlCol="0">
            <a:spAutoFit/>
          </a:bodyPr>
          <a:lstStyle/>
          <a:p>
            <a:r>
              <a:rPr lang="en-US" sz="1200" dirty="0">
                <a:latin typeface="Times" charset="0"/>
                <a:ea typeface="Times" charset="0"/>
                <a:cs typeface="Times" charset="0"/>
              </a:rPr>
              <a:t>Wavelength (nm)</a:t>
            </a:r>
          </a:p>
        </p:txBody>
      </p:sp>
      <p:sp>
        <p:nvSpPr>
          <p:cNvPr id="10" name="TextBox 9">
            <a:extLst>
              <a:ext uri="{FF2B5EF4-FFF2-40B4-BE49-F238E27FC236}">
                <a16:creationId xmlns:a16="http://schemas.microsoft.com/office/drawing/2014/main" id="{6E51BD09-10F1-D44B-AED6-94DD901235FC}"/>
              </a:ext>
            </a:extLst>
          </p:cNvPr>
          <p:cNvSpPr txBox="1"/>
          <p:nvPr/>
        </p:nvSpPr>
        <p:spPr>
          <a:xfrm>
            <a:off x="454026" y="1069558"/>
            <a:ext cx="8058616" cy="369332"/>
          </a:xfrm>
          <a:prstGeom prst="rect">
            <a:avLst/>
          </a:prstGeom>
          <a:noFill/>
        </p:spPr>
        <p:txBody>
          <a:bodyPr wrap="none" rtlCol="0">
            <a:spAutoFit/>
          </a:bodyPr>
          <a:lstStyle/>
          <a:p>
            <a:r>
              <a:rPr lang="en-US" dirty="0"/>
              <a:t>Comparisons against surface measurements demonstrate accurate retrievals</a:t>
            </a:r>
          </a:p>
        </p:txBody>
      </p:sp>
      <p:sp>
        <p:nvSpPr>
          <p:cNvPr id="11" name="Text Placeholder 4">
            <a:extLst>
              <a:ext uri="{FF2B5EF4-FFF2-40B4-BE49-F238E27FC236}">
                <a16:creationId xmlns:a16="http://schemas.microsoft.com/office/drawing/2014/main" id="{D6DDE20A-7D20-1446-AAC8-12501DA34F17}"/>
              </a:ext>
            </a:extLst>
          </p:cNvPr>
          <p:cNvSpPr>
            <a:spLocks noGrp="1"/>
          </p:cNvSpPr>
          <p:nvPr>
            <p:ph type="body" sz="quarter" idx="14"/>
          </p:nvPr>
        </p:nvSpPr>
        <p:spPr>
          <a:xfrm>
            <a:off x="2369843" y="6328922"/>
            <a:ext cx="5796206" cy="327905"/>
          </a:xfrm>
        </p:spPr>
        <p:txBody>
          <a:bodyPr/>
          <a:lstStyle/>
          <a:p>
            <a:r>
              <a:rPr lang="en-US" sz="1200" dirty="0"/>
              <a:t>[Thompson et al., </a:t>
            </a:r>
            <a:r>
              <a:rPr lang="en-US" sz="1200" i="1" dirty="0"/>
              <a:t>Remote Sensing of Environment </a:t>
            </a:r>
            <a:r>
              <a:rPr lang="en-US" sz="1200" dirty="0"/>
              <a:t>216, 2018]</a:t>
            </a:r>
          </a:p>
        </p:txBody>
      </p:sp>
    </p:spTree>
    <p:extLst>
      <p:ext uri="{BB962C8B-B14F-4D97-AF65-F5344CB8AC3E}">
        <p14:creationId xmlns:p14="http://schemas.microsoft.com/office/powerpoint/2010/main" val="4060344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3F5C7A-607A-6744-86BE-5195802553EA}"/>
              </a:ext>
            </a:extLst>
          </p:cNvPr>
          <p:cNvGrpSpPr/>
          <p:nvPr/>
        </p:nvGrpSpPr>
        <p:grpSpPr>
          <a:xfrm>
            <a:off x="582837" y="4081796"/>
            <a:ext cx="3870491" cy="2295403"/>
            <a:chOff x="4968709" y="1194257"/>
            <a:chExt cx="3870491" cy="2295403"/>
          </a:xfrm>
        </p:grpSpPr>
        <p:pic>
          <p:nvPicPr>
            <p:cNvPr id="17" name="Picture 16">
              <a:extLst>
                <a:ext uri="{FF2B5EF4-FFF2-40B4-BE49-F238E27FC236}">
                  <a16:creationId xmlns:a16="http://schemas.microsoft.com/office/drawing/2014/main" id="{F2DF4178-5DB3-564B-974D-CA27A31397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68709" y="1194257"/>
              <a:ext cx="3870491" cy="2295403"/>
            </a:xfrm>
            <a:prstGeom prst="rect">
              <a:avLst/>
            </a:prstGeom>
          </p:spPr>
        </p:pic>
        <p:sp>
          <p:nvSpPr>
            <p:cNvPr id="18" name="TextBox 17">
              <a:extLst>
                <a:ext uri="{FF2B5EF4-FFF2-40B4-BE49-F238E27FC236}">
                  <a16:creationId xmlns:a16="http://schemas.microsoft.com/office/drawing/2014/main" id="{33F654CB-12C6-AF44-8987-88D8C02B3E2E}"/>
                </a:ext>
              </a:extLst>
            </p:cNvPr>
            <p:cNvSpPr txBox="1"/>
            <p:nvPr/>
          </p:nvSpPr>
          <p:spPr>
            <a:xfrm>
              <a:off x="5339120" y="2355663"/>
              <a:ext cx="488028" cy="307777"/>
            </a:xfrm>
            <a:prstGeom prst="rect">
              <a:avLst/>
            </a:prstGeom>
            <a:noFill/>
          </p:spPr>
          <p:txBody>
            <a:bodyPr wrap="square" lIns="45720" rIns="0" rtlCol="0">
              <a:spAutoFit/>
            </a:bodyPr>
            <a:lstStyle/>
            <a:p>
              <a:r>
                <a:rPr lang="en-US" sz="700" dirty="0">
                  <a:solidFill>
                    <a:srgbClr val="C00000"/>
                  </a:solidFill>
                </a:rPr>
                <a:t>Aerosol distortion</a:t>
              </a:r>
            </a:p>
          </p:txBody>
        </p:sp>
        <p:cxnSp>
          <p:nvCxnSpPr>
            <p:cNvPr id="19" name="Straight Arrow Connector 18">
              <a:extLst>
                <a:ext uri="{FF2B5EF4-FFF2-40B4-BE49-F238E27FC236}">
                  <a16:creationId xmlns:a16="http://schemas.microsoft.com/office/drawing/2014/main" id="{9AC66C3D-283A-944B-B11F-B7E2F6DF23EE}"/>
                </a:ext>
              </a:extLst>
            </p:cNvPr>
            <p:cNvCxnSpPr>
              <a:cxnSpLocks/>
            </p:cNvCxnSpPr>
            <p:nvPr/>
          </p:nvCxnSpPr>
          <p:spPr bwMode="auto">
            <a:xfrm flipV="1">
              <a:off x="6576146" y="2056534"/>
              <a:ext cx="0" cy="198156"/>
            </a:xfrm>
            <a:prstGeom prst="straightConnector1">
              <a:avLst/>
            </a:prstGeom>
            <a:ln>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687D3CA-4605-2C4E-AFDF-7EB25C950EDD}"/>
                </a:ext>
              </a:extLst>
            </p:cNvPr>
            <p:cNvCxnSpPr>
              <a:cxnSpLocks/>
            </p:cNvCxnSpPr>
            <p:nvPr/>
          </p:nvCxnSpPr>
          <p:spPr bwMode="auto">
            <a:xfrm flipV="1">
              <a:off x="6228981" y="2000571"/>
              <a:ext cx="0" cy="254119"/>
            </a:xfrm>
            <a:prstGeom prst="straightConnector1">
              <a:avLst/>
            </a:prstGeom>
            <a:ln>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EAE9216-815D-4C4E-B6D3-6BF6BF11DBE5}"/>
                </a:ext>
              </a:extLst>
            </p:cNvPr>
            <p:cNvCxnSpPr>
              <a:cxnSpLocks/>
            </p:cNvCxnSpPr>
            <p:nvPr/>
          </p:nvCxnSpPr>
          <p:spPr bwMode="auto">
            <a:xfrm>
              <a:off x="5390787" y="2663440"/>
              <a:ext cx="0" cy="171745"/>
            </a:xfrm>
            <a:prstGeom prst="straightConnector1">
              <a:avLst/>
            </a:prstGeom>
            <a:ln>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9415F039-477C-1B49-9673-64CFF155B034}"/>
                </a:ext>
              </a:extLst>
            </p:cNvPr>
            <p:cNvSpPr txBox="1"/>
            <p:nvPr/>
          </p:nvSpPr>
          <p:spPr>
            <a:xfrm>
              <a:off x="6117365" y="2298808"/>
              <a:ext cx="733430" cy="523220"/>
            </a:xfrm>
            <a:prstGeom prst="rect">
              <a:avLst/>
            </a:prstGeom>
            <a:noFill/>
          </p:spPr>
          <p:txBody>
            <a:bodyPr wrap="square" rtlCol="0">
              <a:spAutoFit/>
            </a:bodyPr>
            <a:lstStyle/>
            <a:p>
              <a:r>
                <a:rPr lang="en-US" sz="700" dirty="0">
                  <a:solidFill>
                    <a:srgbClr val="C00000"/>
                  </a:solidFill>
                </a:rPr>
                <a:t>Aerosol-related H</a:t>
              </a:r>
              <a:r>
                <a:rPr lang="en-US" sz="700" baseline="-25000" dirty="0">
                  <a:solidFill>
                    <a:srgbClr val="C00000"/>
                  </a:solidFill>
                </a:rPr>
                <a:t>2</a:t>
              </a:r>
              <a:r>
                <a:rPr lang="en-US" sz="700" dirty="0">
                  <a:solidFill>
                    <a:srgbClr val="C00000"/>
                  </a:solidFill>
                </a:rPr>
                <a:t>O vapor distortions</a:t>
              </a:r>
            </a:p>
          </p:txBody>
        </p:sp>
        <p:sp>
          <p:nvSpPr>
            <p:cNvPr id="25" name="TextBox 24">
              <a:extLst>
                <a:ext uri="{FF2B5EF4-FFF2-40B4-BE49-F238E27FC236}">
                  <a16:creationId xmlns:a16="http://schemas.microsoft.com/office/drawing/2014/main" id="{92B8EFBD-B1B8-034F-8543-EA6EE8DC6E89}"/>
                </a:ext>
              </a:extLst>
            </p:cNvPr>
            <p:cNvSpPr txBox="1"/>
            <p:nvPr/>
          </p:nvSpPr>
          <p:spPr>
            <a:xfrm>
              <a:off x="8234143" y="2409101"/>
              <a:ext cx="585638" cy="307777"/>
            </a:xfrm>
            <a:prstGeom prst="rect">
              <a:avLst/>
            </a:prstGeom>
            <a:noFill/>
          </p:spPr>
          <p:txBody>
            <a:bodyPr wrap="square" rtlCol="0">
              <a:spAutoFit/>
            </a:bodyPr>
            <a:lstStyle/>
            <a:p>
              <a:r>
                <a:rPr lang="en-US" sz="700" dirty="0">
                  <a:solidFill>
                    <a:srgbClr val="C00000"/>
                  </a:solidFill>
                </a:rPr>
                <a:t>H</a:t>
              </a:r>
              <a:r>
                <a:rPr lang="en-US" sz="700" baseline="-25000" dirty="0">
                  <a:solidFill>
                    <a:srgbClr val="C00000"/>
                  </a:solidFill>
                </a:rPr>
                <a:t>2</a:t>
              </a:r>
              <a:r>
                <a:rPr lang="en-US" sz="700" dirty="0">
                  <a:solidFill>
                    <a:srgbClr val="C00000"/>
                  </a:solidFill>
                </a:rPr>
                <a:t>O vapor distortions</a:t>
              </a:r>
            </a:p>
          </p:txBody>
        </p:sp>
        <p:cxnSp>
          <p:nvCxnSpPr>
            <p:cNvPr id="26" name="Straight Arrow Connector 25">
              <a:extLst>
                <a:ext uri="{FF2B5EF4-FFF2-40B4-BE49-F238E27FC236}">
                  <a16:creationId xmlns:a16="http://schemas.microsoft.com/office/drawing/2014/main" id="{E170190D-87A6-4748-A562-9DA40CB2BA7C}"/>
                </a:ext>
              </a:extLst>
            </p:cNvPr>
            <p:cNvCxnSpPr>
              <a:cxnSpLocks/>
            </p:cNvCxnSpPr>
            <p:nvPr/>
          </p:nvCxnSpPr>
          <p:spPr bwMode="auto">
            <a:xfrm>
              <a:off x="8667382" y="2716878"/>
              <a:ext cx="0" cy="194507"/>
            </a:xfrm>
            <a:prstGeom prst="straightConnector1">
              <a:avLst/>
            </a:prstGeom>
            <a:ln>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24A56D99-7079-5542-A2DE-DF4C42B63BBE}"/>
                </a:ext>
              </a:extLst>
            </p:cNvPr>
            <p:cNvSpPr txBox="1"/>
            <p:nvPr/>
          </p:nvSpPr>
          <p:spPr>
            <a:xfrm>
              <a:off x="7231561" y="1516542"/>
              <a:ext cx="1295401" cy="400110"/>
            </a:xfrm>
            <a:prstGeom prst="rect">
              <a:avLst/>
            </a:prstGeom>
            <a:noFill/>
          </p:spPr>
          <p:txBody>
            <a:bodyPr wrap="square" rtlCol="0">
              <a:spAutoFit/>
            </a:bodyPr>
            <a:lstStyle/>
            <a:p>
              <a:r>
                <a:rPr lang="en-US" sz="1000" dirty="0">
                  <a:solidFill>
                    <a:srgbClr val="C00000"/>
                  </a:solidFill>
                </a:rPr>
                <a:t>Original method</a:t>
              </a:r>
            </a:p>
            <a:p>
              <a:r>
                <a:rPr lang="en-US" sz="1000" dirty="0"/>
                <a:t>New approach</a:t>
              </a:r>
            </a:p>
          </p:txBody>
        </p:sp>
      </p:grpSp>
      <p:sp>
        <p:nvSpPr>
          <p:cNvPr id="2" name="Title 1">
            <a:extLst>
              <a:ext uri="{FF2B5EF4-FFF2-40B4-BE49-F238E27FC236}">
                <a16:creationId xmlns:a16="http://schemas.microsoft.com/office/drawing/2014/main" id="{2500143F-3281-FE4B-BF75-AFD5CBE69FCE}"/>
              </a:ext>
            </a:extLst>
          </p:cNvPr>
          <p:cNvSpPr>
            <a:spLocks noGrp="1"/>
          </p:cNvSpPr>
          <p:nvPr>
            <p:ph type="ctrTitle"/>
          </p:nvPr>
        </p:nvSpPr>
        <p:spPr>
          <a:xfrm>
            <a:off x="454026" y="454025"/>
            <a:ext cx="4534663" cy="436031"/>
          </a:xfrm>
        </p:spPr>
        <p:txBody>
          <a:bodyPr/>
          <a:lstStyle/>
          <a:p>
            <a:r>
              <a:rPr lang="en-US" dirty="0">
                <a:solidFill>
                  <a:schemeClr val="accent5">
                    <a:lumMod val="50000"/>
                  </a:schemeClr>
                </a:solidFill>
              </a:rPr>
              <a:t>Aerosol fitting results </a:t>
            </a:r>
            <a:br>
              <a:rPr lang="en-US" dirty="0">
                <a:solidFill>
                  <a:schemeClr val="accent5">
                    <a:lumMod val="50000"/>
                  </a:schemeClr>
                </a:solidFill>
              </a:rPr>
            </a:br>
            <a:endParaRPr lang="en-US" sz="1600" dirty="0">
              <a:solidFill>
                <a:schemeClr val="accent5">
                  <a:lumMod val="50000"/>
                </a:schemeClr>
              </a:solidFill>
            </a:endParaRPr>
          </a:p>
        </p:txBody>
      </p:sp>
      <p:pic>
        <p:nvPicPr>
          <p:cNvPr id="11" name="Picture 10">
            <a:extLst>
              <a:ext uri="{FF2B5EF4-FFF2-40B4-BE49-F238E27FC236}">
                <a16:creationId xmlns:a16="http://schemas.microsoft.com/office/drawing/2014/main" id="{7C259CDC-0760-384F-961D-59A673051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719" y="4178377"/>
            <a:ext cx="3714204" cy="2193060"/>
          </a:xfrm>
          <a:prstGeom prst="rect">
            <a:avLst/>
          </a:prstGeom>
        </p:spPr>
      </p:pic>
      <p:pic>
        <p:nvPicPr>
          <p:cNvPr id="9" name="Picture 8">
            <a:extLst>
              <a:ext uri="{FF2B5EF4-FFF2-40B4-BE49-F238E27FC236}">
                <a16:creationId xmlns:a16="http://schemas.microsoft.com/office/drawing/2014/main" id="{B826F795-FF41-7748-B963-E447E9C230D6}"/>
              </a:ext>
            </a:extLst>
          </p:cNvPr>
          <p:cNvPicPr>
            <a:picLocks noChangeAspect="1"/>
          </p:cNvPicPr>
          <p:nvPr/>
        </p:nvPicPr>
        <p:blipFill rotWithShape="1">
          <a:blip r:embed="rId4">
            <a:extLst>
              <a:ext uri="{28A0092B-C50C-407E-A947-70E740481C1C}">
                <a14:useLocalDpi xmlns:a14="http://schemas.microsoft.com/office/drawing/2010/main" val="0"/>
              </a:ext>
            </a:extLst>
          </a:blip>
          <a:srcRect l="-2451" t="-4674" r="-3502" b="-4388"/>
          <a:stretch/>
        </p:blipFill>
        <p:spPr>
          <a:xfrm>
            <a:off x="2427620" y="3591116"/>
            <a:ext cx="2102419" cy="1589848"/>
          </a:xfrm>
          <a:prstGeom prst="rect">
            <a:avLst/>
          </a:prstGeom>
          <a:ln>
            <a:solidFill>
              <a:schemeClr val="tx1"/>
            </a:solidFill>
          </a:ln>
        </p:spPr>
      </p:pic>
      <p:pic>
        <p:nvPicPr>
          <p:cNvPr id="6" name="Picture 5">
            <a:extLst>
              <a:ext uri="{FF2B5EF4-FFF2-40B4-BE49-F238E27FC236}">
                <a16:creationId xmlns:a16="http://schemas.microsoft.com/office/drawing/2014/main" id="{781C168F-9768-144C-A3CD-0BAF1971C372}"/>
              </a:ext>
            </a:extLst>
          </p:cNvPr>
          <p:cNvPicPr>
            <a:picLocks noChangeAspect="1"/>
          </p:cNvPicPr>
          <p:nvPr/>
        </p:nvPicPr>
        <p:blipFill rotWithShape="1">
          <a:blip r:embed="rId5">
            <a:extLst>
              <a:ext uri="{28A0092B-C50C-407E-A947-70E740481C1C}">
                <a14:useLocalDpi xmlns:a14="http://schemas.microsoft.com/office/drawing/2010/main" val="0"/>
              </a:ext>
            </a:extLst>
          </a:blip>
          <a:srcRect l="-1994" t="-4554" r="-3694" b="-4193"/>
          <a:stretch/>
        </p:blipFill>
        <p:spPr>
          <a:xfrm>
            <a:off x="6678289" y="3591115"/>
            <a:ext cx="2112107" cy="1666994"/>
          </a:xfrm>
          <a:prstGeom prst="rect">
            <a:avLst/>
          </a:prstGeom>
          <a:ln>
            <a:solidFill>
              <a:schemeClr val="tx1"/>
            </a:solidFill>
          </a:ln>
        </p:spPr>
      </p:pic>
      <p:sp>
        <p:nvSpPr>
          <p:cNvPr id="21" name="TextBox 20">
            <a:extLst>
              <a:ext uri="{FF2B5EF4-FFF2-40B4-BE49-F238E27FC236}">
                <a16:creationId xmlns:a16="http://schemas.microsoft.com/office/drawing/2014/main" id="{6BCA7109-69B6-FA4E-B578-E6381345436F}"/>
              </a:ext>
            </a:extLst>
          </p:cNvPr>
          <p:cNvSpPr txBox="1"/>
          <p:nvPr/>
        </p:nvSpPr>
        <p:spPr>
          <a:xfrm>
            <a:off x="444381" y="1213643"/>
            <a:ext cx="5008565" cy="2062103"/>
          </a:xfrm>
          <a:prstGeom prst="rect">
            <a:avLst/>
          </a:prstGeom>
          <a:noFill/>
        </p:spPr>
        <p:txBody>
          <a:bodyPr wrap="square" rtlCol="0">
            <a:spAutoFit/>
          </a:bodyPr>
          <a:lstStyle/>
          <a:p>
            <a:r>
              <a:rPr lang="en-US" sz="1400" b="1" dirty="0"/>
              <a:t>Simultaneous estimation of surface and atmosphere parameters can account for aerosol distortions</a:t>
            </a:r>
            <a:endParaRPr lang="en-US" sz="800" b="1" dirty="0"/>
          </a:p>
          <a:p>
            <a:endParaRPr lang="en-US" sz="800" b="1" dirty="0"/>
          </a:p>
          <a:p>
            <a:r>
              <a:rPr lang="en-US" sz="1400" b="1" dirty="0"/>
              <a:t>We retrieve three optical types (best interpreted as structured error terms rather than physical particle properties)</a:t>
            </a:r>
            <a:endParaRPr lang="en-US" sz="800" b="1" dirty="0"/>
          </a:p>
          <a:p>
            <a:endParaRPr lang="en-US" sz="800" b="1" dirty="0"/>
          </a:p>
          <a:p>
            <a:r>
              <a:rPr lang="en-US" sz="1400" b="1" dirty="0"/>
              <a:t>Validation on a large segment of the AVIRIS-NG campaign in India, which experienced high water vapor and AOD loadings </a:t>
            </a:r>
          </a:p>
        </p:txBody>
      </p:sp>
      <p:pic>
        <p:nvPicPr>
          <p:cNvPr id="12" name="Picture 11">
            <a:extLst>
              <a:ext uri="{FF2B5EF4-FFF2-40B4-BE49-F238E27FC236}">
                <a16:creationId xmlns:a16="http://schemas.microsoft.com/office/drawing/2014/main" id="{11D7E47F-936C-B140-851B-C77CEB883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7367" y="393224"/>
            <a:ext cx="2939433" cy="2888899"/>
          </a:xfrm>
          <a:prstGeom prst="rect">
            <a:avLst/>
          </a:prstGeom>
        </p:spPr>
      </p:pic>
      <p:sp>
        <p:nvSpPr>
          <p:cNvPr id="14" name="TextBox 13">
            <a:extLst>
              <a:ext uri="{FF2B5EF4-FFF2-40B4-BE49-F238E27FC236}">
                <a16:creationId xmlns:a16="http://schemas.microsoft.com/office/drawing/2014/main" id="{A20136C1-9BCE-5648-9A12-1C92F55CD219}"/>
              </a:ext>
            </a:extLst>
          </p:cNvPr>
          <p:cNvSpPr txBox="1"/>
          <p:nvPr/>
        </p:nvSpPr>
        <p:spPr>
          <a:xfrm>
            <a:off x="6275348" y="486563"/>
            <a:ext cx="947255" cy="861774"/>
          </a:xfrm>
          <a:prstGeom prst="rect">
            <a:avLst/>
          </a:prstGeom>
          <a:noFill/>
        </p:spPr>
        <p:txBody>
          <a:bodyPr wrap="square" rtlCol="0">
            <a:spAutoFit/>
          </a:bodyPr>
          <a:lstStyle/>
          <a:p>
            <a:r>
              <a:rPr lang="en-US" sz="1000" dirty="0"/>
              <a:t>AOD550 estimates for AVIRIS-NG India campaign</a:t>
            </a:r>
          </a:p>
        </p:txBody>
      </p:sp>
      <p:sp>
        <p:nvSpPr>
          <p:cNvPr id="4" name="Date Placeholder 3">
            <a:extLst>
              <a:ext uri="{FF2B5EF4-FFF2-40B4-BE49-F238E27FC236}">
                <a16:creationId xmlns:a16="http://schemas.microsoft.com/office/drawing/2014/main" id="{A1F8AFF5-E865-5C46-A085-2A209C12F101}"/>
              </a:ext>
            </a:extLst>
          </p:cNvPr>
          <p:cNvSpPr>
            <a:spLocks noGrp="1"/>
          </p:cNvSpPr>
          <p:nvPr>
            <p:ph type="dt" sz="half" idx="2"/>
          </p:nvPr>
        </p:nvSpPr>
        <p:spPr/>
        <p:txBody>
          <a:bodyPr/>
          <a:lstStyle/>
          <a:p>
            <a:fld id="{0E29353D-0908-1843-BDD3-F1D28F1DB0CC}" type="datetime1">
              <a:rPr lang="en-US" smtClean="0"/>
              <a:t>9/13/20</a:t>
            </a:fld>
            <a:endParaRPr lang="en-US" dirty="0"/>
          </a:p>
        </p:txBody>
      </p:sp>
      <p:sp>
        <p:nvSpPr>
          <p:cNvPr id="5" name="Footer Placeholder 4">
            <a:extLst>
              <a:ext uri="{FF2B5EF4-FFF2-40B4-BE49-F238E27FC236}">
                <a16:creationId xmlns:a16="http://schemas.microsoft.com/office/drawing/2014/main" id="{30772CAC-4429-C544-BFF0-C2AE991BFDC6}"/>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7" name="Slide Number Placeholder 6">
            <a:extLst>
              <a:ext uri="{FF2B5EF4-FFF2-40B4-BE49-F238E27FC236}">
                <a16:creationId xmlns:a16="http://schemas.microsoft.com/office/drawing/2014/main" id="{45CAD5EF-6509-CB4B-8B0F-34F630303DDF}"/>
              </a:ext>
            </a:extLst>
          </p:cNvPr>
          <p:cNvSpPr>
            <a:spLocks noGrp="1"/>
          </p:cNvSpPr>
          <p:nvPr>
            <p:ph type="sldNum" sz="quarter" idx="4"/>
          </p:nvPr>
        </p:nvSpPr>
        <p:spPr/>
        <p:txBody>
          <a:bodyPr/>
          <a:lstStyle/>
          <a:p>
            <a:fld id="{1BB0B505-5A34-8746-A5A9-793D5E51FFCB}" type="slidenum">
              <a:rPr lang="en-US" smtClean="0"/>
              <a:pPr/>
              <a:t>19</a:t>
            </a:fld>
            <a:endParaRPr lang="en-US" dirty="0"/>
          </a:p>
        </p:txBody>
      </p:sp>
      <p:sp>
        <p:nvSpPr>
          <p:cNvPr id="8" name="TextBox 7">
            <a:extLst>
              <a:ext uri="{FF2B5EF4-FFF2-40B4-BE49-F238E27FC236}">
                <a16:creationId xmlns:a16="http://schemas.microsoft.com/office/drawing/2014/main" id="{6B21D783-1791-6E4F-AF95-1B4695E76E91}"/>
              </a:ext>
            </a:extLst>
          </p:cNvPr>
          <p:cNvSpPr txBox="1"/>
          <p:nvPr/>
        </p:nvSpPr>
        <p:spPr>
          <a:xfrm>
            <a:off x="974272" y="3928791"/>
            <a:ext cx="1334675" cy="430887"/>
          </a:xfrm>
          <a:prstGeom prst="rect">
            <a:avLst/>
          </a:prstGeom>
          <a:noFill/>
        </p:spPr>
        <p:txBody>
          <a:bodyPr wrap="square" rtlCol="0">
            <a:spAutoFit/>
          </a:bodyPr>
          <a:lstStyle/>
          <a:p>
            <a:r>
              <a:rPr lang="en-US" sz="1100" dirty="0">
                <a:solidFill>
                  <a:srgbClr val="C00000"/>
                </a:solidFill>
              </a:rPr>
              <a:t>Original</a:t>
            </a:r>
          </a:p>
          <a:p>
            <a:r>
              <a:rPr lang="en-US" sz="1100" dirty="0"/>
              <a:t>OE solution</a:t>
            </a:r>
          </a:p>
        </p:txBody>
      </p:sp>
      <p:sp>
        <p:nvSpPr>
          <p:cNvPr id="28" name="TextBox 27">
            <a:extLst>
              <a:ext uri="{FF2B5EF4-FFF2-40B4-BE49-F238E27FC236}">
                <a16:creationId xmlns:a16="http://schemas.microsoft.com/office/drawing/2014/main" id="{07275B4D-68F5-D143-8517-51280CFAB0CB}"/>
              </a:ext>
            </a:extLst>
          </p:cNvPr>
          <p:cNvSpPr txBox="1"/>
          <p:nvPr/>
        </p:nvSpPr>
        <p:spPr>
          <a:xfrm>
            <a:off x="2458305" y="3617321"/>
            <a:ext cx="1334675" cy="369332"/>
          </a:xfrm>
          <a:prstGeom prst="rect">
            <a:avLst/>
          </a:prstGeom>
          <a:noFill/>
        </p:spPr>
        <p:txBody>
          <a:bodyPr wrap="square" rtlCol="0">
            <a:spAutoFit/>
          </a:bodyPr>
          <a:lstStyle/>
          <a:p>
            <a:r>
              <a:rPr lang="en-US" sz="900" dirty="0"/>
              <a:t>Aerosol type</a:t>
            </a:r>
          </a:p>
          <a:p>
            <a:r>
              <a:rPr lang="en-US" sz="900" dirty="0"/>
              <a:t>fractions</a:t>
            </a:r>
          </a:p>
        </p:txBody>
      </p:sp>
      <p:sp>
        <p:nvSpPr>
          <p:cNvPr id="29" name="TextBox 28">
            <a:extLst>
              <a:ext uri="{FF2B5EF4-FFF2-40B4-BE49-F238E27FC236}">
                <a16:creationId xmlns:a16="http://schemas.microsoft.com/office/drawing/2014/main" id="{93103A15-BD02-BF4D-AA1D-1D5819BDC059}"/>
              </a:ext>
            </a:extLst>
          </p:cNvPr>
          <p:cNvSpPr txBox="1"/>
          <p:nvPr/>
        </p:nvSpPr>
        <p:spPr>
          <a:xfrm>
            <a:off x="6677495" y="3583606"/>
            <a:ext cx="1334675" cy="369332"/>
          </a:xfrm>
          <a:prstGeom prst="rect">
            <a:avLst/>
          </a:prstGeom>
          <a:noFill/>
        </p:spPr>
        <p:txBody>
          <a:bodyPr wrap="square" rtlCol="0">
            <a:spAutoFit/>
          </a:bodyPr>
          <a:lstStyle/>
          <a:p>
            <a:r>
              <a:rPr lang="en-US" sz="900" dirty="0"/>
              <a:t>Aerosol type</a:t>
            </a:r>
          </a:p>
          <a:p>
            <a:r>
              <a:rPr lang="en-US" sz="900" dirty="0"/>
              <a:t>fractions</a:t>
            </a:r>
          </a:p>
        </p:txBody>
      </p:sp>
      <p:sp>
        <p:nvSpPr>
          <p:cNvPr id="3" name="TextBox 2">
            <a:extLst>
              <a:ext uri="{FF2B5EF4-FFF2-40B4-BE49-F238E27FC236}">
                <a16:creationId xmlns:a16="http://schemas.microsoft.com/office/drawing/2014/main" id="{05A87BC8-3209-0840-8447-73B545BC8BE2}"/>
              </a:ext>
            </a:extLst>
          </p:cNvPr>
          <p:cNvSpPr txBox="1"/>
          <p:nvPr/>
        </p:nvSpPr>
        <p:spPr>
          <a:xfrm>
            <a:off x="360282" y="3259603"/>
            <a:ext cx="6398633" cy="307777"/>
          </a:xfrm>
          <a:prstGeom prst="rect">
            <a:avLst/>
          </a:prstGeom>
          <a:noFill/>
        </p:spPr>
        <p:txBody>
          <a:bodyPr wrap="square" rtlCol="0">
            <a:spAutoFit/>
          </a:bodyPr>
          <a:lstStyle/>
          <a:p>
            <a:r>
              <a:rPr lang="en-US" sz="1400" dirty="0">
                <a:solidFill>
                  <a:schemeClr val="accent5">
                    <a:lumMod val="50000"/>
                  </a:schemeClr>
                </a:solidFill>
              </a:rPr>
              <a:t>[Thompson et al., Remote Sensing of Environment</a:t>
            </a:r>
            <a:r>
              <a:rPr lang="en-US" sz="1400" i="1" dirty="0">
                <a:solidFill>
                  <a:schemeClr val="accent5">
                    <a:lumMod val="50000"/>
                  </a:schemeClr>
                </a:solidFill>
              </a:rPr>
              <a:t>, 232, </a:t>
            </a:r>
            <a:r>
              <a:rPr lang="en-US" sz="1400" dirty="0">
                <a:solidFill>
                  <a:schemeClr val="accent5">
                    <a:lumMod val="50000"/>
                  </a:schemeClr>
                </a:solidFill>
              </a:rPr>
              <a:t>2019].</a:t>
            </a:r>
            <a:endParaRPr lang="en-US" sz="1400" dirty="0"/>
          </a:p>
        </p:txBody>
      </p:sp>
    </p:spTree>
    <p:extLst>
      <p:ext uri="{BB962C8B-B14F-4D97-AF65-F5344CB8AC3E}">
        <p14:creationId xmlns:p14="http://schemas.microsoft.com/office/powerpoint/2010/main" val="484288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24A8890C-3B38-F749-A469-29A176A84AF8}"/>
              </a:ext>
            </a:extLst>
          </p:cNvPr>
          <p:cNvSpPr txBox="1"/>
          <p:nvPr/>
        </p:nvSpPr>
        <p:spPr>
          <a:xfrm>
            <a:off x="234176" y="4672360"/>
            <a:ext cx="8742556" cy="1785104"/>
          </a:xfrm>
          <a:prstGeom prst="rect">
            <a:avLst/>
          </a:prstGeom>
          <a:noFill/>
        </p:spPr>
        <p:txBody>
          <a:bodyPr wrap="square" rtlCol="0">
            <a:spAutoFit/>
          </a:bodyPr>
          <a:lstStyle/>
          <a:p>
            <a:r>
              <a:rPr lang="en-US" sz="2800" b="1" dirty="0"/>
              <a:t>Goals for this module</a:t>
            </a:r>
            <a:endParaRPr lang="en-US" sz="1000" b="1" dirty="0"/>
          </a:p>
          <a:p>
            <a:endParaRPr lang="en-US" sz="1000" b="1" dirty="0"/>
          </a:p>
          <a:p>
            <a:r>
              <a:rPr lang="en-US" b="1" dirty="0"/>
              <a:t>Apply OE to fit combined surface and atmosphere models</a:t>
            </a:r>
          </a:p>
          <a:p>
            <a:r>
              <a:rPr lang="en-US" b="1" dirty="0"/>
              <a:t>Construct new prior distributions</a:t>
            </a:r>
          </a:p>
          <a:p>
            <a:r>
              <a:rPr lang="en-US" b="1" dirty="0"/>
              <a:t>Correctly balance instrument and prior information</a:t>
            </a:r>
          </a:p>
          <a:p>
            <a:endParaRPr lang="en-US" b="1" dirty="0"/>
          </a:p>
        </p:txBody>
      </p:sp>
    </p:spTree>
    <p:extLst>
      <p:ext uri="{BB962C8B-B14F-4D97-AF65-F5344CB8AC3E}">
        <p14:creationId xmlns:p14="http://schemas.microsoft.com/office/powerpoint/2010/main" val="2642430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39E318-30ED-EF42-B60E-851D35939332}"/>
              </a:ext>
            </a:extLst>
          </p:cNvPr>
          <p:cNvSpPr>
            <a:spLocks noGrp="1"/>
          </p:cNvSpPr>
          <p:nvPr>
            <p:ph type="dt" sz="half" idx="2"/>
          </p:nvPr>
        </p:nvSpPr>
        <p:spPr/>
        <p:txBody>
          <a:bodyPr/>
          <a:lstStyle/>
          <a:p>
            <a:fld id="{DAFD5786-F6FF-D74C-8CA7-13CF9C828131}" type="datetime1">
              <a:rPr lang="en-US" smtClean="0"/>
              <a:t>9/13/20</a:t>
            </a:fld>
            <a:endParaRPr lang="en-US" dirty="0"/>
          </a:p>
        </p:txBody>
      </p:sp>
      <p:sp>
        <p:nvSpPr>
          <p:cNvPr id="3" name="Footer Placeholder 2">
            <a:extLst>
              <a:ext uri="{FF2B5EF4-FFF2-40B4-BE49-F238E27FC236}">
                <a16:creationId xmlns:a16="http://schemas.microsoft.com/office/drawing/2014/main" id="{CA6EF6F0-EB47-8947-B25E-BBFC9B3A08C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4700B14-19C5-3648-8917-ED8AD45C1CDE}"/>
              </a:ext>
            </a:extLst>
          </p:cNvPr>
          <p:cNvSpPr>
            <a:spLocks noGrp="1"/>
          </p:cNvSpPr>
          <p:nvPr>
            <p:ph type="sldNum" sz="quarter" idx="4"/>
          </p:nvPr>
        </p:nvSpPr>
        <p:spPr/>
        <p:txBody>
          <a:bodyPr/>
          <a:lstStyle/>
          <a:p>
            <a:fld id="{1BB0B505-5A34-8746-A5A9-793D5E51FFCB}" type="slidenum">
              <a:rPr lang="en-US" smtClean="0"/>
              <a:pPr/>
              <a:t>20</a:t>
            </a:fld>
            <a:endParaRPr lang="en-US" dirty="0"/>
          </a:p>
        </p:txBody>
      </p:sp>
      <p:sp>
        <p:nvSpPr>
          <p:cNvPr id="6" name="Title 5">
            <a:extLst>
              <a:ext uri="{FF2B5EF4-FFF2-40B4-BE49-F238E27FC236}">
                <a16:creationId xmlns:a16="http://schemas.microsoft.com/office/drawing/2014/main" id="{2721A467-33B8-0D48-B5FF-CC7CFAE09B34}"/>
              </a:ext>
            </a:extLst>
          </p:cNvPr>
          <p:cNvSpPr>
            <a:spLocks noGrp="1"/>
          </p:cNvSpPr>
          <p:nvPr>
            <p:ph type="ctrTitle"/>
          </p:nvPr>
        </p:nvSpPr>
        <p:spPr/>
        <p:txBody>
          <a:bodyPr/>
          <a:lstStyle/>
          <a:p>
            <a:r>
              <a:rPr lang="en-US" dirty="0"/>
              <a:t>Modeling assumptions affect the relative weighting of measurement and prior</a:t>
            </a:r>
          </a:p>
        </p:txBody>
      </p:sp>
      <p:pic>
        <p:nvPicPr>
          <p:cNvPr id="7" name="Picture 6">
            <a:extLst>
              <a:ext uri="{FF2B5EF4-FFF2-40B4-BE49-F238E27FC236}">
                <a16:creationId xmlns:a16="http://schemas.microsoft.com/office/drawing/2014/main" id="{044B1F7B-723C-994E-A72C-046717E80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85" y="3266106"/>
            <a:ext cx="5339118" cy="3143445"/>
          </a:xfrm>
          <a:prstGeom prst="rect">
            <a:avLst/>
          </a:prstGeom>
        </p:spPr>
      </p:pic>
      <p:pic>
        <p:nvPicPr>
          <p:cNvPr id="8" name="Picture 7">
            <a:extLst>
              <a:ext uri="{FF2B5EF4-FFF2-40B4-BE49-F238E27FC236}">
                <a16:creationId xmlns:a16="http://schemas.microsoft.com/office/drawing/2014/main" id="{5894BEC4-E8DE-F74A-9509-BBF7BF7F2A3B}"/>
              </a:ext>
            </a:extLst>
          </p:cNvPr>
          <p:cNvPicPr>
            <a:picLocks noChangeAspect="1"/>
          </p:cNvPicPr>
          <p:nvPr/>
        </p:nvPicPr>
        <p:blipFill rotWithShape="1">
          <a:blip r:embed="rId3">
            <a:extLst>
              <a:ext uri="{28A0092B-C50C-407E-A947-70E740481C1C}">
                <a14:useLocalDpi xmlns:a14="http://schemas.microsoft.com/office/drawing/2010/main" val="0"/>
              </a:ext>
            </a:extLst>
          </a:blip>
          <a:srcRect l="49424" t="48960" r="237" b="34443"/>
          <a:stretch/>
        </p:blipFill>
        <p:spPr>
          <a:xfrm>
            <a:off x="4178765" y="2594263"/>
            <a:ext cx="4591050" cy="1669474"/>
          </a:xfrm>
          <a:prstGeom prst="rect">
            <a:avLst/>
          </a:prstGeom>
        </p:spPr>
      </p:pic>
      <p:sp>
        <p:nvSpPr>
          <p:cNvPr id="9" name="TextBox 8">
            <a:extLst>
              <a:ext uri="{FF2B5EF4-FFF2-40B4-BE49-F238E27FC236}">
                <a16:creationId xmlns:a16="http://schemas.microsoft.com/office/drawing/2014/main" id="{1DDAE609-2187-054F-B976-2234EB4E09E9}"/>
              </a:ext>
            </a:extLst>
          </p:cNvPr>
          <p:cNvSpPr txBox="1"/>
          <p:nvPr/>
        </p:nvSpPr>
        <p:spPr>
          <a:xfrm>
            <a:off x="6087116" y="4153765"/>
            <a:ext cx="1257717" cy="276999"/>
          </a:xfrm>
          <a:prstGeom prst="rect">
            <a:avLst/>
          </a:prstGeom>
          <a:noFill/>
        </p:spPr>
        <p:txBody>
          <a:bodyPr wrap="none" rtlCol="0">
            <a:spAutoFit/>
          </a:bodyPr>
          <a:lstStyle/>
          <a:p>
            <a:r>
              <a:rPr lang="en-US" sz="1200" dirty="0">
                <a:latin typeface="Times" charset="0"/>
                <a:ea typeface="Times" charset="0"/>
                <a:cs typeface="Times" charset="0"/>
              </a:rPr>
              <a:t>Wavelength (nm)</a:t>
            </a:r>
          </a:p>
        </p:txBody>
      </p:sp>
      <p:sp>
        <p:nvSpPr>
          <p:cNvPr id="10" name="TextBox 9">
            <a:extLst>
              <a:ext uri="{FF2B5EF4-FFF2-40B4-BE49-F238E27FC236}">
                <a16:creationId xmlns:a16="http://schemas.microsoft.com/office/drawing/2014/main" id="{C91615AA-0392-4943-99AE-3B6B062C9484}"/>
              </a:ext>
            </a:extLst>
          </p:cNvPr>
          <p:cNvSpPr txBox="1"/>
          <p:nvPr/>
        </p:nvSpPr>
        <p:spPr>
          <a:xfrm>
            <a:off x="5854391" y="4677568"/>
            <a:ext cx="2689776" cy="1200329"/>
          </a:xfrm>
          <a:prstGeom prst="rect">
            <a:avLst/>
          </a:prstGeom>
          <a:noFill/>
        </p:spPr>
        <p:txBody>
          <a:bodyPr wrap="square" rtlCol="0">
            <a:spAutoFit/>
          </a:bodyPr>
          <a:lstStyle/>
          <a:p>
            <a:r>
              <a:rPr lang="en-US" b="1" dirty="0"/>
              <a:t>[Thompson et al., </a:t>
            </a:r>
            <a:r>
              <a:rPr lang="en-US" b="1" i="1" dirty="0"/>
              <a:t>Remote Sensing of Environment </a:t>
            </a:r>
            <a:r>
              <a:rPr lang="en-US" b="1" dirty="0"/>
              <a:t>216, 2018]</a:t>
            </a:r>
          </a:p>
        </p:txBody>
      </p:sp>
      <p:sp>
        <p:nvSpPr>
          <p:cNvPr id="5" name="TextBox 4">
            <a:extLst>
              <a:ext uri="{FF2B5EF4-FFF2-40B4-BE49-F238E27FC236}">
                <a16:creationId xmlns:a16="http://schemas.microsoft.com/office/drawing/2014/main" id="{2EDD3252-E87E-2241-BF9E-A5832F681548}"/>
              </a:ext>
            </a:extLst>
          </p:cNvPr>
          <p:cNvSpPr txBox="1"/>
          <p:nvPr/>
        </p:nvSpPr>
        <p:spPr>
          <a:xfrm>
            <a:off x="374184" y="1483112"/>
            <a:ext cx="8169981" cy="1200329"/>
          </a:xfrm>
          <a:prstGeom prst="rect">
            <a:avLst/>
          </a:prstGeom>
          <a:noFill/>
        </p:spPr>
        <p:txBody>
          <a:bodyPr wrap="square" rtlCol="0">
            <a:spAutoFit/>
          </a:bodyPr>
          <a:lstStyle/>
          <a:p>
            <a:r>
              <a:rPr lang="en-US" b="1" dirty="0"/>
              <a:t>Instrument noise and calibration uncertainty cause the retrieval to rely more on the prior, and less on the instrument measurement. In this example, the retrieval becomes “smoother” as we increase the presumed calibration error.</a:t>
            </a:r>
          </a:p>
        </p:txBody>
      </p:sp>
    </p:spTree>
    <p:extLst>
      <p:ext uri="{BB962C8B-B14F-4D97-AF65-F5344CB8AC3E}">
        <p14:creationId xmlns:p14="http://schemas.microsoft.com/office/powerpoint/2010/main" val="2052171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9">
            <a:extLst>
              <a:ext uri="{FF2B5EF4-FFF2-40B4-BE49-F238E27FC236}">
                <a16:creationId xmlns:a16="http://schemas.microsoft.com/office/drawing/2014/main" id="{A4C5F944-58E7-5F4D-8D01-B0E522DAD1CF}"/>
              </a:ext>
            </a:extLst>
          </p:cNvPr>
          <p:cNvGrpSpPr>
            <a:grpSpLocks/>
          </p:cNvGrpSpPr>
          <p:nvPr/>
        </p:nvGrpSpPr>
        <p:grpSpPr bwMode="auto">
          <a:xfrm>
            <a:off x="4873087" y="1308783"/>
            <a:ext cx="3927507" cy="4690085"/>
            <a:chOff x="13822553" y="9198561"/>
            <a:chExt cx="6979429" cy="8333741"/>
          </a:xfrm>
        </p:grpSpPr>
        <p:pic>
          <p:nvPicPr>
            <p:cNvPr id="26" name="Picture 5">
              <a:extLst>
                <a:ext uri="{FF2B5EF4-FFF2-40B4-BE49-F238E27FC236}">
                  <a16:creationId xmlns:a16="http://schemas.microsoft.com/office/drawing/2014/main" id="{0758370C-DB51-CF4B-BD33-FA1C0F392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626" r="73415"/>
            <a:stretch>
              <a:fillRect/>
            </a:stretch>
          </p:blipFill>
          <p:spPr bwMode="auto">
            <a:xfrm>
              <a:off x="15349253" y="9198561"/>
              <a:ext cx="5452729" cy="583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0">
              <a:extLst>
                <a:ext uri="{FF2B5EF4-FFF2-40B4-BE49-F238E27FC236}">
                  <a16:creationId xmlns:a16="http://schemas.microsoft.com/office/drawing/2014/main" id="{577FA93C-F37C-5B4C-B44D-EB5D195E1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214" t="11548"/>
            <a:stretch/>
          </p:blipFill>
          <p:spPr bwMode="auto">
            <a:xfrm>
              <a:off x="13822553" y="14688177"/>
              <a:ext cx="6917879" cy="284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Date Placeholder 3"/>
          <p:cNvSpPr>
            <a:spLocks noGrp="1"/>
          </p:cNvSpPr>
          <p:nvPr>
            <p:ph type="dt" sz="half" idx="2"/>
          </p:nvPr>
        </p:nvSpPr>
        <p:spPr/>
        <p:txBody>
          <a:bodyPr/>
          <a:lstStyle/>
          <a:p>
            <a:r>
              <a:rPr lang="en-US"/>
              <a:t>8 Feb. 2019</a:t>
            </a:r>
          </a:p>
        </p:txBody>
      </p:sp>
      <p:sp>
        <p:nvSpPr>
          <p:cNvPr id="5" name="Footer Placeholder 4"/>
          <p:cNvSpPr>
            <a:spLocks noGrp="1"/>
          </p:cNvSpPr>
          <p:nvPr>
            <p:ph type="ftr" sz="quarter" idx="3"/>
          </p:nvPr>
        </p:nvSpPr>
        <p:spPr/>
        <p:txBody>
          <a:bodyPr/>
          <a:lstStyle/>
          <a:p>
            <a:r>
              <a:rPr lang="en-US"/>
              <a:t>EARSeL 2019 /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21</a:t>
            </a:fld>
            <a:endParaRPr lang="en-US"/>
          </a:p>
        </p:txBody>
      </p:sp>
      <p:sp>
        <p:nvSpPr>
          <p:cNvPr id="2" name="Title 1"/>
          <p:cNvSpPr>
            <a:spLocks noGrp="1"/>
          </p:cNvSpPr>
          <p:nvPr>
            <p:ph type="ctrTitle"/>
          </p:nvPr>
        </p:nvSpPr>
        <p:spPr>
          <a:xfrm>
            <a:off x="454026" y="454025"/>
            <a:ext cx="3828042" cy="436031"/>
          </a:xfrm>
        </p:spPr>
        <p:txBody>
          <a:bodyPr/>
          <a:lstStyle/>
          <a:p>
            <a:r>
              <a:rPr lang="en-US" dirty="0"/>
              <a:t>Coastal environments</a:t>
            </a:r>
            <a:endParaRPr lang="en-US" sz="1600" dirty="0"/>
          </a:p>
        </p:txBody>
      </p:sp>
      <p:pic>
        <p:nvPicPr>
          <p:cNvPr id="11" name="Picture 10" descr="NASA insignia2Color.eps">
            <a:extLst>
              <a:ext uri="{FF2B5EF4-FFF2-40B4-BE49-F238E27FC236}">
                <a16:creationId xmlns:a16="http://schemas.microsoft.com/office/drawing/2014/main" id="{1327A311-565F-3B4C-BFD8-BAE4136055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grpSp>
        <p:nvGrpSpPr>
          <p:cNvPr id="19" name="Group 38">
            <a:extLst>
              <a:ext uri="{FF2B5EF4-FFF2-40B4-BE49-F238E27FC236}">
                <a16:creationId xmlns:a16="http://schemas.microsoft.com/office/drawing/2014/main" id="{CC293073-D8C9-DE42-9CC3-B2F315F2B943}"/>
              </a:ext>
            </a:extLst>
          </p:cNvPr>
          <p:cNvGrpSpPr>
            <a:grpSpLocks/>
          </p:cNvGrpSpPr>
          <p:nvPr/>
        </p:nvGrpSpPr>
        <p:grpSpPr bwMode="auto">
          <a:xfrm>
            <a:off x="711153" y="1489459"/>
            <a:ext cx="4189643" cy="4553251"/>
            <a:chOff x="14209928" y="16793831"/>
            <a:chExt cx="8056778" cy="8755412"/>
          </a:xfrm>
        </p:grpSpPr>
        <p:pic>
          <p:nvPicPr>
            <p:cNvPr id="21" name="Picture 55">
              <a:extLst>
                <a:ext uri="{FF2B5EF4-FFF2-40B4-BE49-F238E27FC236}">
                  <a16:creationId xmlns:a16="http://schemas.microsoft.com/office/drawing/2014/main" id="{6FB2D5F0-878B-654F-9199-0150DB69A8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34" r="4245" b="2142"/>
            <a:stretch>
              <a:fillRect/>
            </a:stretch>
          </p:blipFill>
          <p:spPr bwMode="auto">
            <a:xfrm>
              <a:off x="14612859" y="16793831"/>
              <a:ext cx="7653847" cy="465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a:extLst>
                <a:ext uri="{FF2B5EF4-FFF2-40B4-BE49-F238E27FC236}">
                  <a16:creationId xmlns:a16="http://schemas.microsoft.com/office/drawing/2014/main" id="{DC0FC81A-D02F-6748-B65D-2F643C950B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1714"/>
            <a:stretch>
              <a:fillRect/>
            </a:stretch>
          </p:blipFill>
          <p:spPr bwMode="auto">
            <a:xfrm>
              <a:off x="14209928" y="21825600"/>
              <a:ext cx="8056778" cy="372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39">
            <a:extLst>
              <a:ext uri="{FF2B5EF4-FFF2-40B4-BE49-F238E27FC236}">
                <a16:creationId xmlns:a16="http://schemas.microsoft.com/office/drawing/2014/main" id="{4A02E957-1542-7348-A79C-78986A2FDE56}"/>
              </a:ext>
            </a:extLst>
          </p:cNvPr>
          <p:cNvGrpSpPr>
            <a:grpSpLocks/>
          </p:cNvGrpSpPr>
          <p:nvPr/>
        </p:nvGrpSpPr>
        <p:grpSpPr bwMode="auto">
          <a:xfrm>
            <a:off x="14716125" y="9813925"/>
            <a:ext cx="10939463" cy="5516563"/>
            <a:chOff x="14504794" y="9452809"/>
            <a:chExt cx="12189936" cy="6146534"/>
          </a:xfrm>
        </p:grpSpPr>
        <p:pic>
          <p:nvPicPr>
            <p:cNvPr id="30" name="Picture 5">
              <a:extLst>
                <a:ext uri="{FF2B5EF4-FFF2-40B4-BE49-F238E27FC236}">
                  <a16:creationId xmlns:a16="http://schemas.microsoft.com/office/drawing/2014/main" id="{AC4C3D3C-2987-8249-B5C1-1038597C5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626" r="73415"/>
            <a:stretch>
              <a:fillRect/>
            </a:stretch>
          </p:blipFill>
          <p:spPr bwMode="auto">
            <a:xfrm>
              <a:off x="14504794" y="9765028"/>
              <a:ext cx="5452729" cy="583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0">
              <a:extLst>
                <a:ext uri="{FF2B5EF4-FFF2-40B4-BE49-F238E27FC236}">
                  <a16:creationId xmlns:a16="http://schemas.microsoft.com/office/drawing/2014/main" id="{9E305F65-6390-EE48-8F36-3140A61CE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214"/>
            <a:stretch>
              <a:fillRect/>
            </a:stretch>
          </p:blipFill>
          <p:spPr bwMode="auto">
            <a:xfrm>
              <a:off x="20261943" y="9452809"/>
              <a:ext cx="6432787" cy="298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66">
              <a:extLst>
                <a:ext uri="{FF2B5EF4-FFF2-40B4-BE49-F238E27FC236}">
                  <a16:creationId xmlns:a16="http://schemas.microsoft.com/office/drawing/2014/main" id="{C80ED45A-B24A-964D-89FD-425170358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532" r="50786"/>
            <a:stretch>
              <a:fillRect/>
            </a:stretch>
          </p:blipFill>
          <p:spPr bwMode="auto">
            <a:xfrm>
              <a:off x="20080937" y="12579775"/>
              <a:ext cx="6233572" cy="252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TextBox 17">
            <a:extLst>
              <a:ext uri="{FF2B5EF4-FFF2-40B4-BE49-F238E27FC236}">
                <a16:creationId xmlns:a16="http://schemas.microsoft.com/office/drawing/2014/main" id="{1C9342E4-587F-0A48-99DC-7D49B88F5B12}"/>
              </a:ext>
            </a:extLst>
          </p:cNvPr>
          <p:cNvSpPr txBox="1"/>
          <p:nvPr/>
        </p:nvSpPr>
        <p:spPr>
          <a:xfrm>
            <a:off x="1883833" y="6250086"/>
            <a:ext cx="5208343" cy="307777"/>
          </a:xfrm>
          <a:prstGeom prst="rect">
            <a:avLst/>
          </a:prstGeom>
          <a:noFill/>
        </p:spPr>
        <p:txBody>
          <a:bodyPr wrap="square" rtlCol="0">
            <a:spAutoFit/>
          </a:bodyPr>
          <a:lstStyle/>
          <a:p>
            <a:r>
              <a:rPr lang="en-US" sz="1400" dirty="0"/>
              <a:t>[Thompson et al., </a:t>
            </a:r>
            <a:r>
              <a:rPr lang="en-US" sz="1400" i="1" dirty="0"/>
              <a:t>Remote Sensing of Environment </a:t>
            </a:r>
            <a:r>
              <a:rPr lang="en-US" sz="1400" dirty="0"/>
              <a:t>216, 2018]</a:t>
            </a:r>
          </a:p>
        </p:txBody>
      </p:sp>
      <p:sp>
        <p:nvSpPr>
          <p:cNvPr id="20" name="TextBox 19">
            <a:extLst>
              <a:ext uri="{FF2B5EF4-FFF2-40B4-BE49-F238E27FC236}">
                <a16:creationId xmlns:a16="http://schemas.microsoft.com/office/drawing/2014/main" id="{FED4952E-1162-3649-BE2B-C12A827DD75C}"/>
              </a:ext>
            </a:extLst>
          </p:cNvPr>
          <p:cNvSpPr txBox="1"/>
          <p:nvPr/>
        </p:nvSpPr>
        <p:spPr>
          <a:xfrm>
            <a:off x="6377048" y="5962348"/>
            <a:ext cx="1257717" cy="276999"/>
          </a:xfrm>
          <a:prstGeom prst="rect">
            <a:avLst/>
          </a:prstGeom>
          <a:noFill/>
        </p:spPr>
        <p:txBody>
          <a:bodyPr wrap="none" rtlCol="0">
            <a:spAutoFit/>
          </a:bodyPr>
          <a:lstStyle/>
          <a:p>
            <a:r>
              <a:rPr lang="en-US" sz="1200" dirty="0">
                <a:latin typeface="Times" charset="0"/>
                <a:ea typeface="Times" charset="0"/>
                <a:cs typeface="Times" charset="0"/>
              </a:rPr>
              <a:t>Wavelength (nm)</a:t>
            </a:r>
          </a:p>
        </p:txBody>
      </p:sp>
      <p:sp>
        <p:nvSpPr>
          <p:cNvPr id="22" name="TextBox 21">
            <a:extLst>
              <a:ext uri="{FF2B5EF4-FFF2-40B4-BE49-F238E27FC236}">
                <a16:creationId xmlns:a16="http://schemas.microsoft.com/office/drawing/2014/main" id="{3544FD94-D7FF-BC48-88A5-576A98249AD9}"/>
              </a:ext>
            </a:extLst>
          </p:cNvPr>
          <p:cNvSpPr txBox="1"/>
          <p:nvPr/>
        </p:nvSpPr>
        <p:spPr>
          <a:xfrm>
            <a:off x="2248386" y="5947798"/>
            <a:ext cx="1257717" cy="276999"/>
          </a:xfrm>
          <a:prstGeom prst="rect">
            <a:avLst/>
          </a:prstGeom>
          <a:noFill/>
        </p:spPr>
        <p:txBody>
          <a:bodyPr wrap="none" rtlCol="0">
            <a:spAutoFit/>
          </a:bodyPr>
          <a:lstStyle/>
          <a:p>
            <a:r>
              <a:rPr lang="en-US" sz="1200" dirty="0">
                <a:latin typeface="Times" charset="0"/>
                <a:ea typeface="Times" charset="0"/>
                <a:cs typeface="Times" charset="0"/>
              </a:rPr>
              <a:t>Wavelength (nm)</a:t>
            </a:r>
          </a:p>
        </p:txBody>
      </p:sp>
      <p:sp>
        <p:nvSpPr>
          <p:cNvPr id="24" name="TextBox 23">
            <a:extLst>
              <a:ext uri="{FF2B5EF4-FFF2-40B4-BE49-F238E27FC236}">
                <a16:creationId xmlns:a16="http://schemas.microsoft.com/office/drawing/2014/main" id="{5658F85A-540F-8F4F-88DB-E0D3940F394B}"/>
              </a:ext>
            </a:extLst>
          </p:cNvPr>
          <p:cNvSpPr txBox="1"/>
          <p:nvPr/>
        </p:nvSpPr>
        <p:spPr>
          <a:xfrm>
            <a:off x="3345365" y="572260"/>
            <a:ext cx="4464606" cy="923330"/>
          </a:xfrm>
          <a:prstGeom prst="rect">
            <a:avLst/>
          </a:prstGeom>
          <a:noFill/>
        </p:spPr>
        <p:txBody>
          <a:bodyPr wrap="square" rtlCol="0">
            <a:spAutoFit/>
          </a:bodyPr>
          <a:lstStyle/>
          <a:p>
            <a:r>
              <a:rPr lang="en-US" b="1" dirty="0"/>
              <a:t>Experiments demonstrate that the same method works for clear and turbid water.</a:t>
            </a:r>
          </a:p>
        </p:txBody>
      </p:sp>
    </p:spTree>
    <p:extLst>
      <p:ext uri="{BB962C8B-B14F-4D97-AF65-F5344CB8AC3E}">
        <p14:creationId xmlns:p14="http://schemas.microsoft.com/office/powerpoint/2010/main" val="1718227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797B49C-ACFA-0241-85A0-ED589ABD215F}"/>
              </a:ext>
            </a:extLst>
          </p:cNvPr>
          <p:cNvSpPr txBox="1"/>
          <p:nvPr/>
        </p:nvSpPr>
        <p:spPr>
          <a:xfrm>
            <a:off x="367049" y="5241657"/>
            <a:ext cx="4345319" cy="707886"/>
          </a:xfrm>
          <a:prstGeom prst="rect">
            <a:avLst/>
          </a:prstGeom>
          <a:noFill/>
        </p:spPr>
        <p:txBody>
          <a:bodyPr wrap="square" rtlCol="0">
            <a:spAutoFit/>
          </a:bodyPr>
          <a:lstStyle/>
          <a:p>
            <a:pPr algn="ctr"/>
            <a:r>
              <a:rPr lang="en-US" sz="2000" b="1" dirty="0"/>
              <a:t>AVIRIS-C f170127t01p00r16 </a:t>
            </a:r>
          </a:p>
          <a:p>
            <a:pPr algn="ctr"/>
            <a:r>
              <a:rPr lang="en-US" sz="2000" dirty="0"/>
              <a:t>(subset, visible bands)</a:t>
            </a:r>
          </a:p>
        </p:txBody>
      </p:sp>
      <p:sp>
        <p:nvSpPr>
          <p:cNvPr id="24" name="Down Arrow 23">
            <a:extLst>
              <a:ext uri="{FF2B5EF4-FFF2-40B4-BE49-F238E27FC236}">
                <a16:creationId xmlns:a16="http://schemas.microsoft.com/office/drawing/2014/main" id="{7F6A6AF8-576A-AD41-9424-F5C01DB81845}"/>
              </a:ext>
            </a:extLst>
          </p:cNvPr>
          <p:cNvSpPr/>
          <p:nvPr/>
        </p:nvSpPr>
        <p:spPr>
          <a:xfrm rot="16200000">
            <a:off x="4097669" y="3496800"/>
            <a:ext cx="1076325" cy="6343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C19AB584-71C4-A74C-B743-2514F741409A}"/>
              </a:ext>
            </a:extLst>
          </p:cNvPr>
          <p:cNvPicPr>
            <a:picLocks noChangeAspect="1"/>
          </p:cNvPicPr>
          <p:nvPr/>
        </p:nvPicPr>
        <p:blipFill>
          <a:blip r:embed="rId2"/>
          <a:stretch>
            <a:fillRect/>
          </a:stretch>
        </p:blipFill>
        <p:spPr>
          <a:xfrm>
            <a:off x="5029200" y="1430338"/>
            <a:ext cx="3599159" cy="2303462"/>
          </a:xfrm>
          <a:prstGeom prst="rect">
            <a:avLst/>
          </a:prstGeom>
        </p:spPr>
      </p:pic>
      <p:pic>
        <p:nvPicPr>
          <p:cNvPr id="7" name="Picture 6">
            <a:extLst>
              <a:ext uri="{FF2B5EF4-FFF2-40B4-BE49-F238E27FC236}">
                <a16:creationId xmlns:a16="http://schemas.microsoft.com/office/drawing/2014/main" id="{6EDAB686-70AA-A242-9270-35F4E112F3F3}"/>
              </a:ext>
            </a:extLst>
          </p:cNvPr>
          <p:cNvPicPr>
            <a:picLocks noChangeAspect="1"/>
          </p:cNvPicPr>
          <p:nvPr/>
        </p:nvPicPr>
        <p:blipFill>
          <a:blip r:embed="rId3"/>
          <a:stretch>
            <a:fillRect/>
          </a:stretch>
        </p:blipFill>
        <p:spPr>
          <a:xfrm>
            <a:off x="685800" y="2810019"/>
            <a:ext cx="3740717" cy="2394059"/>
          </a:xfrm>
          <a:prstGeom prst="rect">
            <a:avLst/>
          </a:prstGeom>
        </p:spPr>
      </p:pic>
      <p:sp>
        <p:nvSpPr>
          <p:cNvPr id="15" name="TextBox 14">
            <a:extLst>
              <a:ext uri="{FF2B5EF4-FFF2-40B4-BE49-F238E27FC236}">
                <a16:creationId xmlns:a16="http://schemas.microsoft.com/office/drawing/2014/main" id="{E5DA8D96-F075-174F-84F5-15E928CE8FEC}"/>
              </a:ext>
            </a:extLst>
          </p:cNvPr>
          <p:cNvSpPr txBox="1"/>
          <p:nvPr/>
        </p:nvSpPr>
        <p:spPr>
          <a:xfrm>
            <a:off x="5129975" y="3357518"/>
            <a:ext cx="2985440" cy="300082"/>
          </a:xfrm>
          <a:prstGeom prst="rect">
            <a:avLst/>
          </a:prstGeom>
          <a:noFill/>
        </p:spPr>
        <p:txBody>
          <a:bodyPr wrap="square" rtlCol="0">
            <a:spAutoFit/>
          </a:bodyPr>
          <a:lstStyle/>
          <a:p>
            <a:r>
              <a:rPr lang="en-US" sz="1350" dirty="0">
                <a:solidFill>
                  <a:schemeClr val="bg1"/>
                </a:solidFill>
              </a:rPr>
              <a:t>Aerosol Optical Depth at 550 nm</a:t>
            </a:r>
          </a:p>
        </p:txBody>
      </p:sp>
      <p:pic>
        <p:nvPicPr>
          <p:cNvPr id="18" name="Picture 17">
            <a:extLst>
              <a:ext uri="{FF2B5EF4-FFF2-40B4-BE49-F238E27FC236}">
                <a16:creationId xmlns:a16="http://schemas.microsoft.com/office/drawing/2014/main" id="{418923A8-3A6B-C141-8576-83B61FA56025}"/>
              </a:ext>
            </a:extLst>
          </p:cNvPr>
          <p:cNvPicPr>
            <a:picLocks noChangeAspect="1"/>
          </p:cNvPicPr>
          <p:nvPr/>
        </p:nvPicPr>
        <p:blipFill>
          <a:blip r:embed="rId4"/>
          <a:stretch>
            <a:fillRect/>
          </a:stretch>
        </p:blipFill>
        <p:spPr>
          <a:xfrm>
            <a:off x="5017168" y="3911425"/>
            <a:ext cx="3624306" cy="2319556"/>
          </a:xfrm>
          <a:prstGeom prst="rect">
            <a:avLst/>
          </a:prstGeom>
        </p:spPr>
      </p:pic>
      <p:sp>
        <p:nvSpPr>
          <p:cNvPr id="23" name="TextBox 22">
            <a:extLst>
              <a:ext uri="{FF2B5EF4-FFF2-40B4-BE49-F238E27FC236}">
                <a16:creationId xmlns:a16="http://schemas.microsoft.com/office/drawing/2014/main" id="{536EE440-2552-AF4B-9982-7DAEAF4E65F2}"/>
              </a:ext>
            </a:extLst>
          </p:cNvPr>
          <p:cNvSpPr txBox="1"/>
          <p:nvPr/>
        </p:nvSpPr>
        <p:spPr>
          <a:xfrm>
            <a:off x="5130992" y="5828014"/>
            <a:ext cx="3600242" cy="300082"/>
          </a:xfrm>
          <a:prstGeom prst="rect">
            <a:avLst/>
          </a:prstGeom>
          <a:noFill/>
        </p:spPr>
        <p:txBody>
          <a:bodyPr wrap="square" rtlCol="0">
            <a:spAutoFit/>
          </a:bodyPr>
          <a:lstStyle/>
          <a:p>
            <a:r>
              <a:rPr lang="en-US" sz="1350" dirty="0">
                <a:solidFill>
                  <a:schemeClr val="bg1"/>
                </a:solidFill>
              </a:rPr>
              <a:t>Aerosol Optical Depth Uncertainty</a:t>
            </a:r>
          </a:p>
        </p:txBody>
      </p:sp>
      <p:sp>
        <p:nvSpPr>
          <p:cNvPr id="2" name="TextBox 1">
            <a:extLst>
              <a:ext uri="{FF2B5EF4-FFF2-40B4-BE49-F238E27FC236}">
                <a16:creationId xmlns:a16="http://schemas.microsoft.com/office/drawing/2014/main" id="{337BDAD3-DE5A-3A4A-B8C0-72218FDB602E}"/>
              </a:ext>
            </a:extLst>
          </p:cNvPr>
          <p:cNvSpPr txBox="1"/>
          <p:nvPr/>
        </p:nvSpPr>
        <p:spPr>
          <a:xfrm>
            <a:off x="6628941" y="4879746"/>
            <a:ext cx="895823" cy="300082"/>
          </a:xfrm>
          <a:prstGeom prst="rect">
            <a:avLst/>
          </a:prstGeom>
          <a:noFill/>
        </p:spPr>
        <p:txBody>
          <a:bodyPr wrap="none" rtlCol="0">
            <a:spAutoFit/>
          </a:bodyPr>
          <a:lstStyle/>
          <a:p>
            <a:r>
              <a:rPr lang="en-US" sz="1350" dirty="0">
                <a:solidFill>
                  <a:schemeClr val="bg1"/>
                </a:solidFill>
              </a:rPr>
              <a:t>Hot crater</a:t>
            </a:r>
          </a:p>
        </p:txBody>
      </p:sp>
      <p:cxnSp>
        <p:nvCxnSpPr>
          <p:cNvPr id="4" name="Straight Arrow Connector 3">
            <a:extLst>
              <a:ext uri="{FF2B5EF4-FFF2-40B4-BE49-F238E27FC236}">
                <a16:creationId xmlns:a16="http://schemas.microsoft.com/office/drawing/2014/main" id="{629F963D-E543-0D43-A910-8EBDA3A55A4D}"/>
              </a:ext>
            </a:extLst>
          </p:cNvPr>
          <p:cNvCxnSpPr>
            <a:cxnSpLocks/>
          </p:cNvCxnSpPr>
          <p:nvPr/>
        </p:nvCxnSpPr>
        <p:spPr>
          <a:xfrm>
            <a:off x="7524764" y="5029787"/>
            <a:ext cx="590651" cy="1807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Date Placeholder 12">
            <a:extLst>
              <a:ext uri="{FF2B5EF4-FFF2-40B4-BE49-F238E27FC236}">
                <a16:creationId xmlns:a16="http://schemas.microsoft.com/office/drawing/2014/main" id="{3F77F3FF-0B7D-8B4E-BD73-F6D9C5DBBC54}"/>
              </a:ext>
            </a:extLst>
          </p:cNvPr>
          <p:cNvSpPr>
            <a:spLocks noGrp="1"/>
          </p:cNvSpPr>
          <p:nvPr>
            <p:ph type="dt" sz="half" idx="2"/>
          </p:nvPr>
        </p:nvSpPr>
        <p:spPr/>
        <p:txBody>
          <a:bodyPr/>
          <a:lstStyle/>
          <a:p>
            <a:fld id="{4BEE5478-DF2C-144C-9E15-4DCD1C7B8F91}" type="datetime1">
              <a:rPr lang="en-US" smtClean="0"/>
              <a:t>9/13/20</a:t>
            </a:fld>
            <a:endParaRPr lang="en-US"/>
          </a:p>
        </p:txBody>
      </p:sp>
      <p:sp>
        <p:nvSpPr>
          <p:cNvPr id="16" name="Footer Placeholder 15">
            <a:extLst>
              <a:ext uri="{FF2B5EF4-FFF2-40B4-BE49-F238E27FC236}">
                <a16:creationId xmlns:a16="http://schemas.microsoft.com/office/drawing/2014/main" id="{B0406251-ED22-A643-A9EA-301B1A288796}"/>
              </a:ext>
            </a:extLst>
          </p:cNvPr>
          <p:cNvSpPr>
            <a:spLocks noGrp="1"/>
          </p:cNvSpPr>
          <p:nvPr>
            <p:ph type="ftr" sz="quarter" idx="3"/>
          </p:nvPr>
        </p:nvSpPr>
        <p:spPr/>
        <p:txBody>
          <a:bodyPr/>
          <a:lstStyle/>
          <a:p>
            <a:r>
              <a:rPr lang="en-US"/>
              <a:t>david.r.thompson@jpl.nasa.gov </a:t>
            </a:r>
          </a:p>
        </p:txBody>
      </p:sp>
      <p:sp>
        <p:nvSpPr>
          <p:cNvPr id="17" name="Slide Number Placeholder 16">
            <a:extLst>
              <a:ext uri="{FF2B5EF4-FFF2-40B4-BE49-F238E27FC236}">
                <a16:creationId xmlns:a16="http://schemas.microsoft.com/office/drawing/2014/main" id="{B0BA7FC8-ACD2-6147-9C5A-DE395332E78D}"/>
              </a:ext>
            </a:extLst>
          </p:cNvPr>
          <p:cNvSpPr>
            <a:spLocks noGrp="1"/>
          </p:cNvSpPr>
          <p:nvPr>
            <p:ph type="sldNum" sz="quarter" idx="4"/>
          </p:nvPr>
        </p:nvSpPr>
        <p:spPr/>
        <p:txBody>
          <a:bodyPr/>
          <a:lstStyle/>
          <a:p>
            <a:fld id="{EED54302-5677-4C41-BA0C-489A2D856242}" type="slidenum">
              <a:rPr lang="en-US" smtClean="0"/>
              <a:t>22</a:t>
            </a:fld>
            <a:endParaRPr lang="en-US"/>
          </a:p>
        </p:txBody>
      </p:sp>
      <p:sp>
        <p:nvSpPr>
          <p:cNvPr id="6" name="Text Placeholder 5">
            <a:extLst>
              <a:ext uri="{FF2B5EF4-FFF2-40B4-BE49-F238E27FC236}">
                <a16:creationId xmlns:a16="http://schemas.microsoft.com/office/drawing/2014/main" id="{EAC0FDDB-8786-634D-B539-7218AD4649B5}"/>
              </a:ext>
            </a:extLst>
          </p:cNvPr>
          <p:cNvSpPr>
            <a:spLocks noGrp="1"/>
          </p:cNvSpPr>
          <p:nvPr>
            <p:ph type="body" sz="quarter" idx="14"/>
          </p:nvPr>
        </p:nvSpPr>
        <p:spPr>
          <a:xfrm>
            <a:off x="827358" y="6067028"/>
            <a:ext cx="3599159" cy="327905"/>
          </a:xfrm>
        </p:spPr>
        <p:txBody>
          <a:bodyPr/>
          <a:lstStyle/>
          <a:p>
            <a:r>
              <a:rPr lang="en-US" sz="1200" dirty="0"/>
              <a:t>[Realmuto, Thompson, et al., in preparation]</a:t>
            </a:r>
          </a:p>
        </p:txBody>
      </p:sp>
      <p:sp>
        <p:nvSpPr>
          <p:cNvPr id="3" name="Title 2">
            <a:extLst>
              <a:ext uri="{FF2B5EF4-FFF2-40B4-BE49-F238E27FC236}">
                <a16:creationId xmlns:a16="http://schemas.microsoft.com/office/drawing/2014/main" id="{9BA04E8D-FCAF-2743-BE35-2F946B2C6630}"/>
              </a:ext>
            </a:extLst>
          </p:cNvPr>
          <p:cNvSpPr>
            <a:spLocks noGrp="1"/>
          </p:cNvSpPr>
          <p:nvPr>
            <p:ph type="ctrTitle"/>
          </p:nvPr>
        </p:nvSpPr>
        <p:spPr>
          <a:xfrm>
            <a:off x="454026" y="454025"/>
            <a:ext cx="3423493" cy="436031"/>
          </a:xfrm>
        </p:spPr>
        <p:txBody>
          <a:bodyPr/>
          <a:lstStyle/>
          <a:p>
            <a:r>
              <a:rPr lang="en-US" dirty="0"/>
              <a:t>Example: Volcanic AOD observations</a:t>
            </a:r>
          </a:p>
        </p:txBody>
      </p:sp>
      <p:sp>
        <p:nvSpPr>
          <p:cNvPr id="8" name="Rectangle 7">
            <a:extLst>
              <a:ext uri="{FF2B5EF4-FFF2-40B4-BE49-F238E27FC236}">
                <a16:creationId xmlns:a16="http://schemas.microsoft.com/office/drawing/2014/main" id="{E1FCCE94-C03F-E74A-8E93-0962375EA6D9}"/>
              </a:ext>
            </a:extLst>
          </p:cNvPr>
          <p:cNvSpPr/>
          <p:nvPr/>
        </p:nvSpPr>
        <p:spPr>
          <a:xfrm>
            <a:off x="4712368" y="431575"/>
            <a:ext cx="4065744" cy="923330"/>
          </a:xfrm>
          <a:prstGeom prst="rect">
            <a:avLst/>
          </a:prstGeom>
        </p:spPr>
        <p:txBody>
          <a:bodyPr wrap="square">
            <a:spAutoFit/>
          </a:bodyPr>
          <a:lstStyle/>
          <a:p>
            <a:pPr algn="ctr"/>
            <a:r>
              <a:rPr lang="en-US" dirty="0"/>
              <a:t>Combined estimate of H</a:t>
            </a:r>
            <a:r>
              <a:rPr lang="en-US" baseline="-25000" dirty="0"/>
              <a:t>2</a:t>
            </a:r>
            <a:r>
              <a:rPr lang="en-US" dirty="0"/>
              <a:t>O vapor, AOT, surface reflectance and temperature</a:t>
            </a:r>
          </a:p>
        </p:txBody>
      </p:sp>
      <p:sp>
        <p:nvSpPr>
          <p:cNvPr id="19" name="Rectangle 18">
            <a:extLst>
              <a:ext uri="{FF2B5EF4-FFF2-40B4-BE49-F238E27FC236}">
                <a16:creationId xmlns:a16="http://schemas.microsoft.com/office/drawing/2014/main" id="{855BD840-FD0B-0C4A-8E10-3D50118D3EA0}"/>
              </a:ext>
            </a:extLst>
          </p:cNvPr>
          <p:cNvSpPr/>
          <p:nvPr/>
        </p:nvSpPr>
        <p:spPr>
          <a:xfrm>
            <a:off x="506256" y="1597273"/>
            <a:ext cx="4206112" cy="923330"/>
          </a:xfrm>
          <a:prstGeom prst="rect">
            <a:avLst/>
          </a:prstGeom>
        </p:spPr>
        <p:txBody>
          <a:bodyPr wrap="square">
            <a:spAutoFit/>
          </a:bodyPr>
          <a:lstStyle/>
          <a:p>
            <a:r>
              <a:rPr lang="en-US" dirty="0"/>
              <a:t>Applying the retrieval to an entire image allows pixelwise AOD mapping, as in this example of a volcanic plume.</a:t>
            </a:r>
          </a:p>
        </p:txBody>
      </p:sp>
    </p:spTree>
    <p:extLst>
      <p:ext uri="{BB962C8B-B14F-4D97-AF65-F5344CB8AC3E}">
        <p14:creationId xmlns:p14="http://schemas.microsoft.com/office/powerpoint/2010/main" val="1454611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199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4EA1CAAA-65EE-A543-BE48-7E036E42E0DE}" type="datetime1">
              <a:rPr lang="en-US" smtClean="0"/>
              <a:t>9/13/20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3</a:t>
            </a:fld>
            <a:endParaRPr lang="en-US"/>
          </a:p>
        </p:txBody>
      </p:sp>
      <p:sp>
        <p:nvSpPr>
          <p:cNvPr id="2" name="Title 1"/>
          <p:cNvSpPr>
            <a:spLocks noGrp="1"/>
          </p:cNvSpPr>
          <p:nvPr>
            <p:ph type="ctrTitle"/>
          </p:nvPr>
        </p:nvSpPr>
        <p:spPr/>
        <p:txBody>
          <a:bodyPr/>
          <a:lstStyle/>
          <a:p>
            <a:r>
              <a:rPr lang="en-US" sz="3200" dirty="0"/>
              <a:t>Orbital spectroscopy will necessitate improved atmospheric correction</a:t>
            </a:r>
          </a:p>
        </p:txBody>
      </p:sp>
      <p:sp>
        <p:nvSpPr>
          <p:cNvPr id="3" name="TextBox 2">
            <a:extLst>
              <a:ext uri="{FF2B5EF4-FFF2-40B4-BE49-F238E27FC236}">
                <a16:creationId xmlns:a16="http://schemas.microsoft.com/office/drawing/2014/main" id="{B358B144-540D-C547-9C9B-2057F800FEBF}"/>
              </a:ext>
            </a:extLst>
          </p:cNvPr>
          <p:cNvSpPr txBox="1"/>
          <p:nvPr/>
        </p:nvSpPr>
        <p:spPr>
          <a:xfrm>
            <a:off x="498739" y="1602661"/>
            <a:ext cx="8231188" cy="4524315"/>
          </a:xfrm>
          <a:prstGeom prst="rect">
            <a:avLst/>
          </a:prstGeom>
          <a:noFill/>
        </p:spPr>
        <p:txBody>
          <a:bodyPr wrap="square" rtlCol="0">
            <a:spAutoFit/>
          </a:bodyPr>
          <a:lstStyle/>
          <a:p>
            <a:r>
              <a:rPr lang="en-US" b="1" dirty="0"/>
              <a:t>Traditional atmospheric correction methods have trouble in certain conditions:</a:t>
            </a:r>
          </a:p>
          <a:p>
            <a:pPr marL="285750" indent="-285750">
              <a:buFont typeface="Arial" panose="020B0604020202020204" pitchFamily="34" charset="0"/>
              <a:buChar char="•"/>
            </a:pPr>
            <a:r>
              <a:rPr lang="en-US" b="1" dirty="0"/>
              <a:t>High water vapor</a:t>
            </a:r>
          </a:p>
          <a:p>
            <a:pPr marL="285750" indent="-285750">
              <a:buFont typeface="Arial" panose="020B0604020202020204" pitchFamily="34" charset="0"/>
              <a:buChar char="•"/>
            </a:pPr>
            <a:r>
              <a:rPr lang="en-US" b="1" dirty="0"/>
              <a:t>Extreme viewing angles</a:t>
            </a:r>
          </a:p>
          <a:p>
            <a:pPr marL="285750" indent="-285750">
              <a:buFont typeface="Arial" panose="020B0604020202020204" pitchFamily="34" charset="0"/>
              <a:buChar char="•"/>
            </a:pPr>
            <a:r>
              <a:rPr lang="en-US" b="1" dirty="0"/>
              <a:t>Surface/atmosphere coupling</a:t>
            </a:r>
          </a:p>
          <a:p>
            <a:pPr marL="285750" indent="-285750">
              <a:buFont typeface="Arial" panose="020B0604020202020204" pitchFamily="34" charset="0"/>
              <a:buChar char="•"/>
            </a:pPr>
            <a:r>
              <a:rPr lang="en-US" b="1" dirty="0"/>
              <a:t>Heavy aerosol loads</a:t>
            </a:r>
          </a:p>
          <a:p>
            <a:endParaRPr lang="en-US" b="1" dirty="0"/>
          </a:p>
          <a:p>
            <a:r>
              <a:rPr lang="en-US" b="1" dirty="0"/>
              <a:t>Orbital missions will access tropical and subtropical environments that:</a:t>
            </a:r>
          </a:p>
          <a:p>
            <a:pPr marL="285750" indent="-285750">
              <a:buFont typeface="Arial" panose="020B0604020202020204" pitchFamily="34" charset="0"/>
              <a:buChar char="•"/>
            </a:pPr>
            <a:r>
              <a:rPr lang="en-US" b="1" dirty="0"/>
              <a:t>Host a large fraction of Earth’s productivity and biodiversity </a:t>
            </a:r>
          </a:p>
          <a:p>
            <a:pPr marL="285750" indent="-285750">
              <a:buFont typeface="Arial" panose="020B0604020202020204" pitchFamily="34" charset="0"/>
              <a:buChar char="•"/>
            </a:pPr>
            <a:r>
              <a:rPr lang="en-US" b="1" dirty="0"/>
              <a:t>Are underrepresented in atmospheric correction research </a:t>
            </a:r>
          </a:p>
          <a:p>
            <a:pPr marL="285750" indent="-285750">
              <a:buFont typeface="Arial" panose="020B0604020202020204" pitchFamily="34" charset="0"/>
              <a:buChar char="•"/>
            </a:pPr>
            <a:r>
              <a:rPr lang="en-US" b="1" dirty="0"/>
              <a:t>Often have “difficult” atmospheres</a:t>
            </a:r>
          </a:p>
          <a:p>
            <a:pPr marL="285750" indent="-285750">
              <a:buFont typeface="Arial" panose="020B0604020202020204" pitchFamily="34" charset="0"/>
              <a:buChar char="•"/>
            </a:pPr>
            <a:endParaRPr lang="en-US" b="1" dirty="0"/>
          </a:p>
          <a:p>
            <a:r>
              <a:rPr lang="en-US" b="1" dirty="0"/>
              <a:t>Most current aerosol retrieval methods use dark or shadowed pixels that may not be apparent at orbital ground sampling resolutions</a:t>
            </a:r>
          </a:p>
          <a:p>
            <a:endParaRPr lang="en-US" b="1" dirty="0"/>
          </a:p>
          <a:p>
            <a:r>
              <a:rPr lang="en-US" b="1" dirty="0"/>
              <a:t>Existing methods generally disregard uncertainties</a:t>
            </a:r>
          </a:p>
        </p:txBody>
      </p:sp>
    </p:spTree>
    <p:extLst>
      <p:ext uri="{BB962C8B-B14F-4D97-AF65-F5344CB8AC3E}">
        <p14:creationId xmlns:p14="http://schemas.microsoft.com/office/powerpoint/2010/main" val="3373069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4ED64C79-C85F-3F4D-8B30-2C60AC668BF2}" type="datetime1">
              <a:rPr lang="en-US" smtClean="0"/>
              <a:t>9/13/20</a:t>
            </a:fld>
            <a:endParaRPr lang="en-US"/>
          </a:p>
        </p:txBody>
      </p:sp>
      <p:sp>
        <p:nvSpPr>
          <p:cNvPr id="5" name="Footer Placeholder 4"/>
          <p:cNvSpPr>
            <a:spLocks noGrp="1"/>
          </p:cNvSpPr>
          <p:nvPr>
            <p:ph type="ftr" sz="quarter" idx="3"/>
          </p:nvPr>
        </p:nvSpPr>
        <p:spPr/>
        <p:txBody>
          <a:bodyPr/>
          <a:lstStyle/>
          <a:p>
            <a:r>
              <a:rPr lang="en-US" dirty="0"/>
              <a:t>Imaging spectroscopy tutorial - David R. Thompson, </a:t>
            </a:r>
            <a:r>
              <a:rPr lang="en-US" dirty="0" err="1"/>
              <a:t>david.r.thompson@jpl.nasa.gov</a:t>
            </a:r>
            <a:endParaRPr lang="en-US" dirty="0"/>
          </a:p>
        </p:txBody>
      </p:sp>
      <p:sp>
        <p:nvSpPr>
          <p:cNvPr id="6" name="Slide Number Placeholder 5"/>
          <p:cNvSpPr>
            <a:spLocks noGrp="1"/>
          </p:cNvSpPr>
          <p:nvPr>
            <p:ph type="sldNum" sz="quarter" idx="4"/>
          </p:nvPr>
        </p:nvSpPr>
        <p:spPr/>
        <p:txBody>
          <a:bodyPr/>
          <a:lstStyle/>
          <a:p>
            <a:fld id="{EED54302-5677-4C41-BA0C-489A2D856242}" type="slidenum">
              <a:rPr lang="en-US" smtClean="0"/>
              <a:t>4</a:t>
            </a:fld>
            <a:endParaRPr lang="en-US"/>
          </a:p>
        </p:txBody>
      </p:sp>
      <p:sp>
        <p:nvSpPr>
          <p:cNvPr id="2" name="Title 1"/>
          <p:cNvSpPr>
            <a:spLocks noGrp="1"/>
          </p:cNvSpPr>
          <p:nvPr>
            <p:ph type="ctrTitle"/>
          </p:nvPr>
        </p:nvSpPr>
        <p:spPr/>
        <p:txBody>
          <a:bodyPr/>
          <a:lstStyle/>
          <a:p>
            <a:r>
              <a:rPr lang="en-US" sz="2800" dirty="0"/>
              <a:t>Optimal Estimation (OE) Theory: Simultaneous estimation of surface and atmosphere</a:t>
            </a:r>
          </a:p>
        </p:txBody>
      </p:sp>
      <p:sp>
        <p:nvSpPr>
          <p:cNvPr id="7" name="TextBox 6">
            <a:extLst>
              <a:ext uri="{FF2B5EF4-FFF2-40B4-BE49-F238E27FC236}">
                <a16:creationId xmlns:a16="http://schemas.microsoft.com/office/drawing/2014/main" id="{06BE7660-A563-C142-A346-2E99A8A414B9}"/>
              </a:ext>
            </a:extLst>
          </p:cNvPr>
          <p:cNvSpPr txBox="1"/>
          <p:nvPr/>
        </p:nvSpPr>
        <p:spPr>
          <a:xfrm>
            <a:off x="454026" y="1540517"/>
            <a:ext cx="8306858" cy="2539157"/>
          </a:xfrm>
          <a:prstGeom prst="rect">
            <a:avLst/>
          </a:prstGeom>
          <a:noFill/>
        </p:spPr>
        <p:txBody>
          <a:bodyPr wrap="square" rtlCol="0">
            <a:spAutoFit/>
          </a:bodyPr>
          <a:lstStyle/>
          <a:p>
            <a:pPr lvl="0">
              <a:spcAft>
                <a:spcPts val="600"/>
              </a:spcAft>
            </a:pPr>
            <a:r>
              <a:rPr lang="en-US" b="1" dirty="0"/>
              <a:t>OE is one of a family of Bayesian model inversion approaches, and particularly common in remote sensing literature.  Popularized by Clive Rodgers, [2000]</a:t>
            </a:r>
          </a:p>
          <a:p>
            <a:pPr lvl="0">
              <a:spcAft>
                <a:spcPts val="600"/>
              </a:spcAft>
            </a:pPr>
            <a:r>
              <a:rPr lang="en-US" b="1" dirty="0"/>
              <a:t>The basic idea is to create a comprehensive model of the surface/atmosphere system and fit all free parameters simultaneously.</a:t>
            </a:r>
          </a:p>
          <a:p>
            <a:pPr lvl="0">
              <a:spcAft>
                <a:spcPts val="600"/>
              </a:spcAft>
            </a:pPr>
            <a:r>
              <a:rPr lang="en-US" b="1" dirty="0"/>
              <a:t>It is a true spectroscopic retrieval that can exploit information distributed across the spectrum, helping to disentangle surface and atmosphere.</a:t>
            </a:r>
          </a:p>
          <a:p>
            <a:pPr lvl="0">
              <a:spcAft>
                <a:spcPts val="600"/>
              </a:spcAft>
            </a:pPr>
            <a:r>
              <a:rPr lang="en-US" b="1" dirty="0"/>
              <a:t>Other advantages include:</a:t>
            </a:r>
          </a:p>
        </p:txBody>
      </p:sp>
      <p:pic>
        <p:nvPicPr>
          <p:cNvPr id="8" name="Picture 7">
            <a:extLst>
              <a:ext uri="{FF2B5EF4-FFF2-40B4-BE49-F238E27FC236}">
                <a16:creationId xmlns:a16="http://schemas.microsoft.com/office/drawing/2014/main" id="{867DAA60-44E1-7442-BA75-086FC6CB2BBB}"/>
              </a:ext>
            </a:extLst>
          </p:cNvPr>
          <p:cNvPicPr>
            <a:picLocks noChangeAspect="1"/>
          </p:cNvPicPr>
          <p:nvPr/>
        </p:nvPicPr>
        <p:blipFill>
          <a:blip r:embed="rId3"/>
          <a:stretch>
            <a:fillRect/>
          </a:stretch>
        </p:blipFill>
        <p:spPr>
          <a:xfrm>
            <a:off x="5011838" y="3945635"/>
            <a:ext cx="3576576" cy="2276886"/>
          </a:xfrm>
          <a:prstGeom prst="rect">
            <a:avLst/>
          </a:prstGeom>
        </p:spPr>
      </p:pic>
      <p:sp>
        <p:nvSpPr>
          <p:cNvPr id="3" name="TextBox 2">
            <a:extLst>
              <a:ext uri="{FF2B5EF4-FFF2-40B4-BE49-F238E27FC236}">
                <a16:creationId xmlns:a16="http://schemas.microsoft.com/office/drawing/2014/main" id="{31963A94-D2FF-D842-8400-E7793C7801EA}"/>
              </a:ext>
            </a:extLst>
          </p:cNvPr>
          <p:cNvSpPr txBox="1"/>
          <p:nvPr/>
        </p:nvSpPr>
        <p:spPr>
          <a:xfrm>
            <a:off x="697835" y="4079674"/>
            <a:ext cx="4070195" cy="2262158"/>
          </a:xfrm>
          <a:prstGeom prst="rect">
            <a:avLst/>
          </a:prstGeom>
          <a:noFill/>
        </p:spPr>
        <p:txBody>
          <a:bodyPr wrap="square" rtlCol="0">
            <a:spAutoFit/>
          </a:bodyPr>
          <a:lstStyle/>
          <a:p>
            <a:pPr lvl="0">
              <a:spcAft>
                <a:spcPts val="600"/>
              </a:spcAft>
            </a:pPr>
            <a:r>
              <a:rPr lang="en-US" b="1" dirty="0"/>
              <a:t>Comprehensive uncertainty estimates to inform downstream analyses </a:t>
            </a:r>
          </a:p>
          <a:p>
            <a:pPr lvl="0">
              <a:spcAft>
                <a:spcPts val="600"/>
              </a:spcAft>
            </a:pPr>
            <a:r>
              <a:rPr lang="en-US" b="1" dirty="0"/>
              <a:t>Flexible state vectors, more robust for difficult observing conditions</a:t>
            </a:r>
          </a:p>
          <a:p>
            <a:pPr lvl="0">
              <a:spcAft>
                <a:spcPts val="600"/>
              </a:spcAft>
            </a:pPr>
            <a:r>
              <a:rPr lang="en-US" b="1" dirty="0"/>
              <a:t>Elegance, conceptual simplicity</a:t>
            </a:r>
          </a:p>
          <a:p>
            <a:endParaRPr lang="en-US" b="1" dirty="0"/>
          </a:p>
        </p:txBody>
      </p:sp>
    </p:spTree>
    <p:extLst>
      <p:ext uri="{BB962C8B-B14F-4D97-AF65-F5344CB8AC3E}">
        <p14:creationId xmlns:p14="http://schemas.microsoft.com/office/powerpoint/2010/main" val="807929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5725642" y="2719716"/>
            <a:ext cx="2897607" cy="3601860"/>
          </a:xfrm>
          <a:prstGeom prst="roundRect">
            <a:avLst/>
          </a:prstGeom>
          <a:solidFill>
            <a:schemeClr val="accent3">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ounded Rectangle 34"/>
          <p:cNvSpPr/>
          <p:nvPr/>
        </p:nvSpPr>
        <p:spPr>
          <a:xfrm>
            <a:off x="546049" y="2724318"/>
            <a:ext cx="2950898" cy="3601860"/>
          </a:xfrm>
          <a:prstGeom prst="roundRect">
            <a:avLst/>
          </a:prstGeom>
          <a:solidFill>
            <a:schemeClr val="accent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ight Arrow 30"/>
          <p:cNvSpPr/>
          <p:nvPr/>
        </p:nvSpPr>
        <p:spPr>
          <a:xfrm>
            <a:off x="4216186" y="3544880"/>
            <a:ext cx="997036" cy="1459745"/>
          </a:xfrm>
          <a:prstGeom prst="rightArrow">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 name="Picture 17" descr="ang20140612t202943_radianc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99834" y="4167864"/>
            <a:ext cx="2830284" cy="218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p:txBody>
          <a:bodyPr/>
          <a:lstStyle/>
          <a:p>
            <a:fld id="{E59B64D9-0ABC-3640-9EA2-8BB76C42698F}" type="datetime1">
              <a:rPr lang="en-US" smtClean="0"/>
              <a:t>9/13/20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5</a:t>
            </a:fld>
            <a:endParaRPr lang="en-US"/>
          </a:p>
        </p:txBody>
      </p:sp>
      <p:sp>
        <p:nvSpPr>
          <p:cNvPr id="7" name="Title 6"/>
          <p:cNvSpPr>
            <a:spLocks noGrp="1"/>
          </p:cNvSpPr>
          <p:nvPr>
            <p:ph type="ctrTitle"/>
          </p:nvPr>
        </p:nvSpPr>
        <p:spPr/>
        <p:txBody>
          <a:bodyPr>
            <a:normAutofit fontScale="90000"/>
          </a:bodyPr>
          <a:lstStyle/>
          <a:p>
            <a:r>
              <a:rPr lang="en-US" sz="3200" dirty="0"/>
              <a:t>The “forward problem”</a:t>
            </a:r>
          </a:p>
        </p:txBody>
      </p:sp>
      <p:sp>
        <p:nvSpPr>
          <p:cNvPr id="8" name="Slide Number Placeholder 5"/>
          <p:cNvSpPr txBox="1">
            <a:spLocks/>
          </p:cNvSpPr>
          <p:nvPr/>
        </p:nvSpPr>
        <p:spPr>
          <a:xfrm>
            <a:off x="8229600" y="6356351"/>
            <a:ext cx="457200" cy="27305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821F291-CD20-B647-9D22-95806DF01F08}" type="slidenum">
              <a:rPr lang="en-US" smtClean="0"/>
              <a:pPr/>
              <a:t>5</a:t>
            </a:fld>
            <a:endParaRPr lang="en-US"/>
          </a:p>
        </p:txBody>
      </p:sp>
      <p:pic>
        <p:nvPicPr>
          <p:cNvPr id="21" name="Picture 20" descr="ang20140612t202943_reflectance.pdf"/>
          <p:cNvPicPr>
            <a:picLocks noChangeAspect="1"/>
          </p:cNvPicPr>
          <p:nvPr/>
        </p:nvPicPr>
        <p:blipFill rotWithShape="1">
          <a:blip r:embed="rId3">
            <a:extLst>
              <a:ext uri="{28A0092B-C50C-407E-A947-70E740481C1C}">
                <a14:useLocalDpi xmlns:a14="http://schemas.microsoft.com/office/drawing/2010/main" val="0"/>
              </a:ext>
            </a:extLst>
          </a:blip>
          <a:srcRect t="12782" b="12887"/>
          <a:stretch/>
        </p:blipFill>
        <p:spPr bwMode="auto">
          <a:xfrm>
            <a:off x="614535" y="4481058"/>
            <a:ext cx="2698697" cy="1550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1395172" y="2235813"/>
            <a:ext cx="1383969" cy="369332"/>
          </a:xfrm>
          <a:prstGeom prst="rect">
            <a:avLst/>
          </a:prstGeom>
          <a:noFill/>
        </p:spPr>
        <p:txBody>
          <a:bodyPr wrap="none" rtlCol="0">
            <a:spAutoFit/>
          </a:bodyPr>
          <a:lstStyle/>
          <a:p>
            <a:r>
              <a:rPr lang="en-US" b="1" dirty="0"/>
              <a:t>State vector </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372" y="3295116"/>
            <a:ext cx="1911463" cy="1084884"/>
          </a:xfrm>
          <a:prstGeom prst="rect">
            <a:avLst/>
          </a:prstGeom>
          <a:noFill/>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2710" y="2750305"/>
            <a:ext cx="841530" cy="478142"/>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5955" y="2775704"/>
            <a:ext cx="996542" cy="597925"/>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8551" y="3639213"/>
            <a:ext cx="2432850" cy="600103"/>
          </a:xfrm>
          <a:prstGeom prst="rect">
            <a:avLst/>
          </a:prstGeom>
        </p:spPr>
      </p:pic>
      <p:sp>
        <p:nvSpPr>
          <p:cNvPr id="30" name="TextBox 29"/>
          <p:cNvSpPr txBox="1"/>
          <p:nvPr/>
        </p:nvSpPr>
        <p:spPr>
          <a:xfrm>
            <a:off x="6256505" y="2278689"/>
            <a:ext cx="1529778" cy="369332"/>
          </a:xfrm>
          <a:prstGeom prst="rect">
            <a:avLst/>
          </a:prstGeom>
          <a:noFill/>
        </p:spPr>
        <p:txBody>
          <a:bodyPr wrap="none" rtlCol="0">
            <a:spAutoFit/>
          </a:bodyPr>
          <a:lstStyle/>
          <a:p>
            <a:r>
              <a:rPr lang="en-US" b="1"/>
              <a:t>Measurement</a:t>
            </a:r>
            <a:endParaRPr lang="en-US" b="1" dirty="0"/>
          </a:p>
        </p:txBody>
      </p:sp>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7341" y="2759871"/>
            <a:ext cx="1904308" cy="432797"/>
          </a:xfrm>
          <a:prstGeom prst="rect">
            <a:avLst/>
          </a:prstGeom>
        </p:spPr>
      </p:pic>
      <p:sp>
        <p:nvSpPr>
          <p:cNvPr id="33" name="TextBox 32"/>
          <p:cNvSpPr txBox="1"/>
          <p:nvPr/>
        </p:nvSpPr>
        <p:spPr>
          <a:xfrm>
            <a:off x="3770265" y="2209826"/>
            <a:ext cx="1638334" cy="369332"/>
          </a:xfrm>
          <a:prstGeom prst="rect">
            <a:avLst/>
          </a:prstGeom>
          <a:noFill/>
        </p:spPr>
        <p:txBody>
          <a:bodyPr wrap="none" rtlCol="0">
            <a:spAutoFit/>
          </a:bodyPr>
          <a:lstStyle/>
          <a:p>
            <a:r>
              <a:rPr lang="en-US" b="1" dirty="0"/>
              <a:t>Forward model</a:t>
            </a:r>
          </a:p>
        </p:txBody>
      </p:sp>
      <p:sp>
        <p:nvSpPr>
          <p:cNvPr id="3" name="TextBox 2">
            <a:extLst>
              <a:ext uri="{FF2B5EF4-FFF2-40B4-BE49-F238E27FC236}">
                <a16:creationId xmlns:a16="http://schemas.microsoft.com/office/drawing/2014/main" id="{907495A9-AF85-4741-A2E2-C07394AB0F4F}"/>
              </a:ext>
            </a:extLst>
          </p:cNvPr>
          <p:cNvSpPr txBox="1"/>
          <p:nvPr/>
        </p:nvSpPr>
        <p:spPr>
          <a:xfrm>
            <a:off x="454026" y="1215312"/>
            <a:ext cx="8021083" cy="923330"/>
          </a:xfrm>
          <a:prstGeom prst="rect">
            <a:avLst/>
          </a:prstGeom>
          <a:noFill/>
        </p:spPr>
        <p:txBody>
          <a:bodyPr wrap="square" rtlCol="0">
            <a:spAutoFit/>
          </a:bodyPr>
          <a:lstStyle/>
          <a:p>
            <a:r>
              <a:rPr lang="en-US" b="1" dirty="0"/>
              <a:t>The forward problem involves predicting the measurement from some atmospheric and surface state.  We already know how to do this pretty well.</a:t>
            </a:r>
          </a:p>
        </p:txBody>
      </p:sp>
    </p:spTree>
    <p:extLst>
      <p:ext uri="{BB962C8B-B14F-4D97-AF65-F5344CB8AC3E}">
        <p14:creationId xmlns:p14="http://schemas.microsoft.com/office/powerpoint/2010/main" val="877043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527977" y="2730982"/>
            <a:ext cx="2897607" cy="3549010"/>
          </a:xfrm>
          <a:prstGeom prst="roundRect">
            <a:avLst/>
          </a:prstGeom>
          <a:solidFill>
            <a:schemeClr val="accent3">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ounded Rectangle 34"/>
          <p:cNvSpPr/>
          <p:nvPr/>
        </p:nvSpPr>
        <p:spPr>
          <a:xfrm>
            <a:off x="5757874" y="2734474"/>
            <a:ext cx="2950898" cy="3545518"/>
          </a:xfrm>
          <a:prstGeom prst="round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ight Arrow 30"/>
          <p:cNvSpPr/>
          <p:nvPr/>
        </p:nvSpPr>
        <p:spPr>
          <a:xfrm>
            <a:off x="4132047" y="3791638"/>
            <a:ext cx="997036" cy="1459745"/>
          </a:xfrm>
          <a:prstGeom prst="rightArrow">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 name="Picture 17" descr="ang20140612t202943_radianc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977" y="4215488"/>
            <a:ext cx="2830284" cy="218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p:txBody>
          <a:bodyPr/>
          <a:lstStyle/>
          <a:p>
            <a:fld id="{6A372F4C-4EE9-6248-9128-5A6B0C30A244}" type="datetime1">
              <a:rPr lang="en-US" smtClean="0"/>
              <a:t>9/13/20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6</a:t>
            </a:fld>
            <a:endParaRPr lang="en-US"/>
          </a:p>
        </p:txBody>
      </p:sp>
      <p:sp>
        <p:nvSpPr>
          <p:cNvPr id="7" name="Title 6"/>
          <p:cNvSpPr>
            <a:spLocks noGrp="1"/>
          </p:cNvSpPr>
          <p:nvPr>
            <p:ph type="ctrTitle"/>
          </p:nvPr>
        </p:nvSpPr>
        <p:spPr/>
        <p:txBody>
          <a:bodyPr>
            <a:normAutofit fontScale="90000"/>
          </a:bodyPr>
          <a:lstStyle/>
          <a:p>
            <a:r>
              <a:rPr lang="en-US" sz="3200" dirty="0"/>
              <a:t>The “inverse problem”</a:t>
            </a:r>
          </a:p>
        </p:txBody>
      </p:sp>
      <p:sp>
        <p:nvSpPr>
          <p:cNvPr id="8" name="Slide Number Placeholder 5"/>
          <p:cNvSpPr txBox="1">
            <a:spLocks/>
          </p:cNvSpPr>
          <p:nvPr/>
        </p:nvSpPr>
        <p:spPr>
          <a:xfrm>
            <a:off x="8229600" y="6356351"/>
            <a:ext cx="457200" cy="27305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821F291-CD20-B647-9D22-95806DF01F08}" type="slidenum">
              <a:rPr lang="en-US" smtClean="0"/>
              <a:pPr/>
              <a:t>6</a:t>
            </a:fld>
            <a:endParaRPr lang="en-US"/>
          </a:p>
        </p:txBody>
      </p:sp>
      <p:pic>
        <p:nvPicPr>
          <p:cNvPr id="21" name="Picture 20" descr="ang20140612t202943_reflectance.pdf"/>
          <p:cNvPicPr>
            <a:picLocks noChangeAspect="1"/>
          </p:cNvPicPr>
          <p:nvPr/>
        </p:nvPicPr>
        <p:blipFill rotWithShape="1">
          <a:blip r:embed="rId3">
            <a:extLst>
              <a:ext uri="{28A0092B-C50C-407E-A947-70E740481C1C}">
                <a14:useLocalDpi xmlns:a14="http://schemas.microsoft.com/office/drawing/2010/main" val="0"/>
              </a:ext>
            </a:extLst>
          </a:blip>
          <a:srcRect t="12782" b="12887"/>
          <a:stretch/>
        </p:blipFill>
        <p:spPr bwMode="auto">
          <a:xfrm>
            <a:off x="5814720" y="4534512"/>
            <a:ext cx="2698697" cy="1550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5944020" y="2341340"/>
            <a:ext cx="2369495" cy="369332"/>
          </a:xfrm>
          <a:prstGeom prst="rect">
            <a:avLst/>
          </a:prstGeom>
          <a:noFill/>
        </p:spPr>
        <p:txBody>
          <a:bodyPr wrap="none" rtlCol="0">
            <a:spAutoFit/>
          </a:bodyPr>
          <a:lstStyle/>
          <a:p>
            <a:r>
              <a:rPr lang="en-US" b="1" dirty="0"/>
              <a:t>Estimated state vector </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017" y="2629893"/>
            <a:ext cx="1795423" cy="2323489"/>
          </a:xfrm>
          <a:prstGeom prst="rect">
            <a:avLst/>
          </a:prstGeom>
          <a:noFill/>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9416" y="2976886"/>
            <a:ext cx="841530" cy="325136"/>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8509" y="2813000"/>
            <a:ext cx="996542" cy="597925"/>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694" y="3642477"/>
            <a:ext cx="2432850" cy="600103"/>
          </a:xfrm>
          <a:prstGeom prst="rect">
            <a:avLst/>
          </a:prstGeom>
        </p:spPr>
      </p:pic>
      <p:sp>
        <p:nvSpPr>
          <p:cNvPr id="30" name="TextBox 29"/>
          <p:cNvSpPr txBox="1"/>
          <p:nvPr/>
        </p:nvSpPr>
        <p:spPr>
          <a:xfrm>
            <a:off x="1148764" y="2338412"/>
            <a:ext cx="1529778" cy="369332"/>
          </a:xfrm>
          <a:prstGeom prst="rect">
            <a:avLst/>
          </a:prstGeom>
          <a:noFill/>
        </p:spPr>
        <p:txBody>
          <a:bodyPr wrap="none" rtlCol="0">
            <a:spAutoFit/>
          </a:bodyPr>
          <a:lstStyle/>
          <a:p>
            <a:r>
              <a:rPr lang="en-US" b="1" dirty="0"/>
              <a:t>Measurement</a:t>
            </a:r>
          </a:p>
        </p:txBody>
      </p:sp>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6039" y="2800551"/>
            <a:ext cx="1770533" cy="432797"/>
          </a:xfrm>
          <a:prstGeom prst="rect">
            <a:avLst/>
          </a:prstGeom>
        </p:spPr>
      </p:pic>
      <p:sp>
        <p:nvSpPr>
          <p:cNvPr id="33" name="TextBox 32"/>
          <p:cNvSpPr txBox="1"/>
          <p:nvPr/>
        </p:nvSpPr>
        <p:spPr>
          <a:xfrm>
            <a:off x="3455887" y="2338412"/>
            <a:ext cx="2043701" cy="369332"/>
          </a:xfrm>
          <a:prstGeom prst="rect">
            <a:avLst/>
          </a:prstGeom>
          <a:noFill/>
        </p:spPr>
        <p:txBody>
          <a:bodyPr wrap="none" rtlCol="0">
            <a:spAutoFit/>
          </a:bodyPr>
          <a:lstStyle/>
          <a:p>
            <a:r>
              <a:rPr lang="en-US" b="1" dirty="0"/>
              <a:t>Inversion algorithm</a:t>
            </a:r>
          </a:p>
        </p:txBody>
      </p:sp>
      <p:sp>
        <p:nvSpPr>
          <p:cNvPr id="22" name="TextBox 21">
            <a:extLst>
              <a:ext uri="{FF2B5EF4-FFF2-40B4-BE49-F238E27FC236}">
                <a16:creationId xmlns:a16="http://schemas.microsoft.com/office/drawing/2014/main" id="{1F4E6E7E-E2DA-6F44-A660-B6183BBE591B}"/>
              </a:ext>
            </a:extLst>
          </p:cNvPr>
          <p:cNvSpPr txBox="1"/>
          <p:nvPr/>
        </p:nvSpPr>
        <p:spPr>
          <a:xfrm>
            <a:off x="408241" y="1167777"/>
            <a:ext cx="8444647" cy="923330"/>
          </a:xfrm>
          <a:prstGeom prst="rect">
            <a:avLst/>
          </a:prstGeom>
          <a:noFill/>
        </p:spPr>
        <p:txBody>
          <a:bodyPr wrap="square" rtlCol="0">
            <a:spAutoFit/>
          </a:bodyPr>
          <a:lstStyle/>
          <a:p>
            <a:r>
              <a:rPr lang="en-US" b="1" dirty="0"/>
              <a:t>The inversion starts from a measurement and infers the most probable state.  This is tougher because (a) there may be more unknowns than measurements, and (b) there is often instrument noise in the measurement.</a:t>
            </a:r>
          </a:p>
        </p:txBody>
      </p:sp>
    </p:spTree>
    <p:extLst>
      <p:ext uri="{BB962C8B-B14F-4D97-AF65-F5344CB8AC3E}">
        <p14:creationId xmlns:p14="http://schemas.microsoft.com/office/powerpoint/2010/main" val="1115953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9D2B9023-B1D1-0042-867B-A67BF0A83E20}" type="datetime1">
              <a:rPr lang="en-US" smtClean="0"/>
              <a:t>9/13/20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7</a:t>
            </a:fld>
            <a:endParaRPr lang="en-US" dirty="0"/>
          </a:p>
        </p:txBody>
      </p:sp>
      <p:sp>
        <p:nvSpPr>
          <p:cNvPr id="3" name="Title 2"/>
          <p:cNvSpPr>
            <a:spLocks noGrp="1"/>
          </p:cNvSpPr>
          <p:nvPr>
            <p:ph type="ctrTitle"/>
          </p:nvPr>
        </p:nvSpPr>
        <p:spPr/>
        <p:txBody>
          <a:bodyPr>
            <a:noAutofit/>
          </a:bodyPr>
          <a:lstStyle/>
          <a:p>
            <a:r>
              <a:rPr lang="en-US" sz="3200" dirty="0"/>
              <a:t>Maximum </a:t>
            </a:r>
            <a:r>
              <a:rPr lang="en-US" sz="3200" i="1" dirty="0"/>
              <a:t>A Posteriori</a:t>
            </a:r>
            <a:r>
              <a:rPr lang="en-US" sz="3200" dirty="0"/>
              <a:t> solution</a:t>
            </a:r>
          </a:p>
        </p:txBody>
      </p:sp>
      <p:sp>
        <p:nvSpPr>
          <p:cNvPr id="9" name="TextBox 8"/>
          <p:cNvSpPr txBox="1"/>
          <p:nvPr/>
        </p:nvSpPr>
        <p:spPr>
          <a:xfrm>
            <a:off x="632991" y="2386548"/>
            <a:ext cx="7919994" cy="2862322"/>
          </a:xfrm>
          <a:prstGeom prst="rect">
            <a:avLst/>
          </a:prstGeom>
          <a:noFill/>
        </p:spPr>
        <p:txBody>
          <a:bodyPr wrap="square" rtlCol="0">
            <a:spAutoFit/>
          </a:bodyPr>
          <a:lstStyle/>
          <a:p>
            <a:r>
              <a:rPr lang="en-US" b="1" dirty="0"/>
              <a:t>Taking the logarithm of p(x | y), and ignoring terms that are constant with x,  reduces the </a:t>
            </a:r>
            <a:r>
              <a:rPr lang="en-US" b="1" i="1" dirty="0"/>
              <a:t>Maximum A Posteriori </a:t>
            </a:r>
            <a:r>
              <a:rPr lang="en-US" b="1" dirty="0"/>
              <a:t>problem to the optimization:</a:t>
            </a:r>
          </a:p>
          <a:p>
            <a:endParaRPr lang="en-US" b="1" dirty="0"/>
          </a:p>
          <a:p>
            <a:endParaRPr lang="en-US" b="1" dirty="0"/>
          </a:p>
          <a:p>
            <a:endParaRPr lang="en-US" b="1" dirty="0"/>
          </a:p>
          <a:p>
            <a:endParaRPr lang="en-US" b="1" dirty="0"/>
          </a:p>
          <a:p>
            <a:endParaRPr lang="en-US" b="1" dirty="0"/>
          </a:p>
          <a:p>
            <a:endParaRPr lang="is-IS" b="1" dirty="0"/>
          </a:p>
          <a:p>
            <a:endParaRPr lang="is-IS" b="1" dirty="0"/>
          </a:p>
          <a:p>
            <a:r>
              <a:rPr lang="is-IS" b="1" dirty="0"/>
              <a:t>… we can solve it by conjugate gradient descent.</a:t>
            </a:r>
            <a:endParaRPr lang="en-US" b="1" dirty="0"/>
          </a:p>
        </p:txBody>
      </p:sp>
      <mc:AlternateContent xmlns:mc="http://schemas.openxmlformats.org/markup-compatibility/2006" xmlns:a14="http://schemas.microsoft.com/office/drawing/2010/main">
        <mc:Choice Requires="a14">
          <p:sp>
            <p:nvSpPr>
              <p:cNvPr id="19" name="Rectangle 18"/>
              <p:cNvSpPr/>
              <p:nvPr/>
            </p:nvSpPr>
            <p:spPr>
              <a:xfrm>
                <a:off x="591015" y="3191755"/>
                <a:ext cx="8336838" cy="4744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sz="2200" b="1" i="1" smtClean="0">
                              <a:latin typeface="Cambria Math" panose="02040503050406030204" pitchFamily="18" charset="0"/>
                            </a:rPr>
                          </m:ctrlPr>
                        </m:dPr>
                        <m:e>
                          <m:sSup>
                            <m:sSupPr>
                              <m:ctrlPr>
                                <a:rPr lang="en-US" sz="2200" b="1" i="1">
                                  <a:latin typeface="Cambria Math" panose="02040503050406030204" pitchFamily="18" charset="0"/>
                                </a:rPr>
                              </m:ctrlPr>
                            </m:sSupPr>
                            <m:e>
                              <m:r>
                                <a:rPr lang="en-US" sz="2200" b="1">
                                  <a:latin typeface="Cambria Math" charset="0"/>
                                </a:rPr>
                                <m:t>𝛘</m:t>
                              </m:r>
                            </m:e>
                            <m:sup>
                              <m:r>
                                <a:rPr lang="en-US" sz="2200" b="0" i="0">
                                  <a:latin typeface="Cambria Math" charset="0"/>
                                </a:rPr>
                                <m:t>2</m:t>
                              </m:r>
                            </m:sup>
                          </m:sSup>
                          <m:d>
                            <m:dPr>
                              <m:ctrlPr>
                                <a:rPr lang="en-US" sz="2200" b="0" i="1">
                                  <a:latin typeface="Cambria Math" panose="02040503050406030204" pitchFamily="18" charset="0"/>
                                </a:rPr>
                              </m:ctrlPr>
                            </m:dPr>
                            <m:e>
                              <m:r>
                                <a:rPr lang="en-US" sz="2200" b="1" i="0">
                                  <a:latin typeface="Cambria Math" charset="0"/>
                                </a:rPr>
                                <m:t>𝐱</m:t>
                              </m:r>
                            </m:e>
                          </m:d>
                          <m:r>
                            <a:rPr lang="en-US" sz="2200" b="0" i="0">
                              <a:latin typeface="Cambria Math" charset="0"/>
                            </a:rPr>
                            <m:t>= (</m:t>
                          </m:r>
                          <m:sSup>
                            <m:sSupPr>
                              <m:ctrlPr>
                                <a:rPr lang="en-US" sz="2200" b="0" i="1">
                                  <a:latin typeface="Cambria Math" panose="02040503050406030204" pitchFamily="18" charset="0"/>
                                </a:rPr>
                              </m:ctrlPr>
                            </m:sSupPr>
                            <m:e>
                              <m:d>
                                <m:dPr>
                                  <m:begChr m:val=""/>
                                  <m:ctrlPr>
                                    <a:rPr lang="en-US" sz="2200" b="0" i="1">
                                      <a:latin typeface="Cambria Math" panose="02040503050406030204" pitchFamily="18" charset="0"/>
                                    </a:rPr>
                                  </m:ctrlPr>
                                </m:dPr>
                                <m:e>
                                  <m:r>
                                    <a:rPr lang="en-US" sz="2200" b="1" i="0">
                                      <a:latin typeface="Cambria Math" charset="0"/>
                                    </a:rPr>
                                    <m:t>𝐅</m:t>
                                  </m:r>
                                  <m:r>
                                    <a:rPr lang="en-US" sz="2200" b="0" i="0">
                                      <a:latin typeface="Cambria Math" charset="0"/>
                                    </a:rPr>
                                    <m:t>(</m:t>
                                  </m:r>
                                  <m:r>
                                    <a:rPr lang="en-US" sz="2200" b="1" i="0">
                                      <a:latin typeface="Cambria Math" charset="0"/>
                                    </a:rPr>
                                    <m:t>𝐱</m:t>
                                  </m:r>
                                  <m:r>
                                    <a:rPr lang="en-US" sz="2200" b="0" i="0">
                                      <a:latin typeface="Cambria Math" charset="0"/>
                                    </a:rPr>
                                    <m:t>)−</m:t>
                                  </m:r>
                                  <m:r>
                                    <a:rPr lang="en-US" sz="2200" b="1" i="0">
                                      <a:latin typeface="Cambria Math" charset="0"/>
                                    </a:rPr>
                                    <m:t>𝐲</m:t>
                                  </m:r>
                                </m:e>
                              </m:d>
                            </m:e>
                            <m:sup>
                              <m:r>
                                <a:rPr lang="en-US" sz="2200" b="1" i="0">
                                  <a:latin typeface="Cambria Math" charset="0"/>
                                </a:rPr>
                                <m:t>𝐓</m:t>
                              </m:r>
                            </m:sup>
                          </m:sSup>
                          <m:r>
                            <a:rPr lang="en-US" sz="2200" b="0" i="0">
                              <a:latin typeface="Cambria Math" charset="0"/>
                            </a:rPr>
                            <m:t> </m:t>
                          </m:r>
                          <m:sSubSup>
                            <m:sSubSupPr>
                              <m:ctrlPr>
                                <a:rPr lang="en-US" sz="2200" b="0" i="1">
                                  <a:latin typeface="Cambria Math" panose="02040503050406030204" pitchFamily="18" charset="0"/>
                                </a:rPr>
                              </m:ctrlPr>
                            </m:sSubSupPr>
                            <m:e>
                              <m:r>
                                <a:rPr lang="en-US" sz="2200" b="1" i="0">
                                  <a:latin typeface="Cambria Math" charset="0"/>
                                </a:rPr>
                                <m:t>𝐒</m:t>
                              </m:r>
                            </m:e>
                            <m:sub>
                              <m:r>
                                <a:rPr lang="en-US" sz="2200" b="1" i="0">
                                  <a:latin typeface="Cambria Math" charset="0"/>
                                </a:rPr>
                                <m:t>𝛜</m:t>
                              </m:r>
                            </m:sub>
                            <m:sup>
                              <m:r>
                                <a:rPr lang="en-US" sz="2200" b="0" i="0">
                                  <a:latin typeface="Cambria Math" charset="0"/>
                                </a:rPr>
                                <m:t>−1</m:t>
                              </m:r>
                            </m:sup>
                          </m:sSubSup>
                          <m:r>
                            <a:rPr lang="en-US" sz="2200" b="0" i="0">
                              <a:latin typeface="Cambria Math" charset="0"/>
                            </a:rPr>
                            <m:t> </m:t>
                          </m:r>
                          <m:d>
                            <m:dPr>
                              <m:ctrlPr>
                                <a:rPr lang="en-US" sz="2200" b="0" i="1">
                                  <a:latin typeface="Cambria Math" panose="02040503050406030204" pitchFamily="18" charset="0"/>
                                </a:rPr>
                              </m:ctrlPr>
                            </m:dPr>
                            <m:e>
                              <m:r>
                                <a:rPr lang="en-US" sz="2200" b="1" i="0">
                                  <a:latin typeface="Cambria Math" charset="0"/>
                                </a:rPr>
                                <m:t>𝐅</m:t>
                              </m:r>
                              <m:d>
                                <m:dPr>
                                  <m:ctrlPr>
                                    <a:rPr lang="en-US" sz="2200" b="1" i="1">
                                      <a:latin typeface="Cambria Math" panose="02040503050406030204" pitchFamily="18" charset="0"/>
                                    </a:rPr>
                                  </m:ctrlPr>
                                </m:dPr>
                                <m:e>
                                  <m:r>
                                    <a:rPr lang="en-US" sz="2200" b="1" i="0">
                                      <a:latin typeface="Cambria Math" charset="0"/>
                                    </a:rPr>
                                    <m:t>𝐱</m:t>
                                  </m:r>
                                </m:e>
                              </m:d>
                              <m:r>
                                <a:rPr lang="en-US" sz="2200" b="0" i="0">
                                  <a:latin typeface="Cambria Math" charset="0"/>
                                </a:rPr>
                                <m:t>−</m:t>
                              </m:r>
                              <m:r>
                                <a:rPr lang="en-US" sz="2200" b="1" i="0">
                                  <a:latin typeface="Cambria Math" charset="0"/>
                                </a:rPr>
                                <m:t>𝐲</m:t>
                              </m:r>
                            </m:e>
                          </m:d>
                          <m:r>
                            <a:rPr lang="en-US" sz="2200" b="0" i="0">
                              <a:latin typeface="Cambria Math" charset="0"/>
                            </a:rPr>
                            <m:t>+ </m:t>
                          </m:r>
                          <m:sSup>
                            <m:sSupPr>
                              <m:ctrlPr>
                                <a:rPr lang="en-US" sz="2200" b="0" i="1">
                                  <a:latin typeface="Cambria Math" panose="02040503050406030204" pitchFamily="18" charset="0"/>
                                </a:rPr>
                              </m:ctrlPr>
                            </m:sSupPr>
                            <m:e>
                              <m:d>
                                <m:dPr>
                                  <m:ctrlPr>
                                    <a:rPr lang="en-US" sz="2200" b="0" i="1">
                                      <a:latin typeface="Cambria Math" panose="02040503050406030204" pitchFamily="18" charset="0"/>
                                    </a:rPr>
                                  </m:ctrlPr>
                                </m:dPr>
                                <m:e>
                                  <m:r>
                                    <a:rPr lang="en-US" sz="2200" b="1" i="0">
                                      <a:latin typeface="Cambria Math" charset="0"/>
                                    </a:rPr>
                                    <m:t>𝐱</m:t>
                                  </m:r>
                                  <m:r>
                                    <a:rPr lang="en-US" sz="2200" b="0" i="0">
                                      <a:latin typeface="Cambria Math" charset="0"/>
                                    </a:rPr>
                                    <m:t>−</m:t>
                                  </m:r>
                                  <m:sSub>
                                    <m:sSubPr>
                                      <m:ctrlPr>
                                        <a:rPr lang="en-US" sz="2200" b="0" i="1">
                                          <a:latin typeface="Cambria Math" panose="02040503050406030204" pitchFamily="18" charset="0"/>
                                        </a:rPr>
                                      </m:ctrlPr>
                                    </m:sSubPr>
                                    <m:e>
                                      <m:r>
                                        <a:rPr lang="en-US" sz="2200" b="1" i="0">
                                          <a:latin typeface="Cambria Math" charset="0"/>
                                        </a:rPr>
                                        <m:t>𝐱</m:t>
                                      </m:r>
                                    </m:e>
                                    <m:sub>
                                      <m:r>
                                        <a:rPr lang="en-US" sz="2200" b="1" i="0">
                                          <a:latin typeface="Cambria Math" charset="0"/>
                                        </a:rPr>
                                        <m:t>𝐚</m:t>
                                      </m:r>
                                    </m:sub>
                                  </m:sSub>
                                </m:e>
                              </m:d>
                            </m:e>
                            <m:sup>
                              <m:r>
                                <a:rPr lang="en-US" sz="2200" b="1" i="0">
                                  <a:latin typeface="Cambria Math" charset="0"/>
                                </a:rPr>
                                <m:t>𝐓</m:t>
                              </m:r>
                            </m:sup>
                          </m:sSup>
                          <m:r>
                            <a:rPr lang="en-US" sz="2200" b="0" i="0">
                              <a:latin typeface="Cambria Math" charset="0"/>
                            </a:rPr>
                            <m:t> </m:t>
                          </m:r>
                          <m:sSubSup>
                            <m:sSubSupPr>
                              <m:ctrlPr>
                                <a:rPr lang="en-US" sz="2200" b="0" i="1">
                                  <a:latin typeface="Cambria Math" panose="02040503050406030204" pitchFamily="18" charset="0"/>
                                </a:rPr>
                              </m:ctrlPr>
                            </m:sSubSupPr>
                            <m:e>
                              <m:r>
                                <a:rPr lang="en-US" sz="2200" b="1" i="0">
                                  <a:latin typeface="Cambria Math" charset="0"/>
                                </a:rPr>
                                <m:t>𝐒</m:t>
                              </m:r>
                            </m:e>
                            <m:sub>
                              <m:r>
                                <a:rPr lang="en-US" sz="2200" b="1" i="0">
                                  <a:latin typeface="Cambria Math" charset="0"/>
                                </a:rPr>
                                <m:t>𝐚</m:t>
                              </m:r>
                            </m:sub>
                            <m:sup>
                              <m:r>
                                <a:rPr lang="en-US" sz="2200" b="0" i="0">
                                  <a:latin typeface="Cambria Math" charset="0"/>
                                </a:rPr>
                                <m:t>−1</m:t>
                              </m:r>
                            </m:sup>
                          </m:sSubSup>
                          <m:r>
                            <a:rPr lang="en-US" sz="2200" b="0" i="0">
                              <a:latin typeface="Cambria Math" charset="0"/>
                            </a:rPr>
                            <m:t> (</m:t>
                          </m:r>
                          <m:r>
                            <a:rPr lang="en-US" sz="2200" b="1" i="0">
                              <a:latin typeface="Cambria Math" charset="0"/>
                            </a:rPr>
                            <m:t>𝐱</m:t>
                          </m:r>
                          <m:r>
                            <a:rPr lang="en-US" sz="2200" b="0" i="0">
                              <a:latin typeface="Cambria Math" charset="0"/>
                            </a:rPr>
                            <m:t>−</m:t>
                          </m:r>
                          <m:sSub>
                            <m:sSubPr>
                              <m:ctrlPr>
                                <a:rPr lang="en-US" sz="2200" b="0" i="1">
                                  <a:latin typeface="Cambria Math" panose="02040503050406030204" pitchFamily="18" charset="0"/>
                                </a:rPr>
                              </m:ctrlPr>
                            </m:sSubPr>
                            <m:e>
                              <m:r>
                                <a:rPr lang="en-US" sz="2200" b="1" i="0">
                                  <a:latin typeface="Cambria Math" charset="0"/>
                                </a:rPr>
                                <m:t>𝐱</m:t>
                              </m:r>
                            </m:e>
                            <m:sub>
                              <m:r>
                                <a:rPr lang="en-US" sz="2200" b="1" i="0">
                                  <a:latin typeface="Cambria Math" charset="0"/>
                                </a:rPr>
                                <m:t>𝐚</m:t>
                              </m:r>
                            </m:sub>
                          </m:sSub>
                        </m:e>
                      </m:d>
                    </m:oMath>
                  </m:oMathPara>
                </a14:m>
                <a:endParaRPr lang="en-US" sz="2200" dirty="0"/>
              </a:p>
            </p:txBody>
          </p:sp>
        </mc:Choice>
        <mc:Fallback xmlns="">
          <p:sp>
            <p:nvSpPr>
              <p:cNvPr id="19" name="Rectangle 18"/>
              <p:cNvSpPr>
                <a:spLocks noRot="1" noChangeAspect="1" noMove="1" noResize="1" noEditPoints="1" noAdjustHandles="1" noChangeArrowheads="1" noChangeShapeType="1" noTextEdit="1"/>
              </p:cNvSpPr>
              <p:nvPr/>
            </p:nvSpPr>
            <p:spPr>
              <a:xfrm>
                <a:off x="591015" y="3191755"/>
                <a:ext cx="8336838" cy="474489"/>
              </a:xfrm>
              <a:prstGeom prst="rect">
                <a:avLst/>
              </a:prstGeom>
              <a:blipFill>
                <a:blip r:embed="rId4"/>
                <a:stretch>
                  <a:fillRect t="-153846" r="-913" b="-233333"/>
                </a:stretch>
              </a:blipFill>
            </p:spPr>
            <p:txBody>
              <a:bodyPr/>
              <a:lstStyle/>
              <a:p>
                <a:r>
                  <a:rPr lang="en-US">
                    <a:noFill/>
                  </a:rPr>
                  <a:t> </a:t>
                </a:r>
              </a:p>
            </p:txBody>
          </p:sp>
        </mc:Fallback>
      </mc:AlternateContent>
      <p:sp>
        <p:nvSpPr>
          <p:cNvPr id="20" name="TextBox 19"/>
          <p:cNvSpPr txBox="1"/>
          <p:nvPr/>
        </p:nvSpPr>
        <p:spPr>
          <a:xfrm>
            <a:off x="6072094" y="4058118"/>
            <a:ext cx="2157815" cy="369332"/>
          </a:xfrm>
          <a:prstGeom prst="rect">
            <a:avLst/>
          </a:prstGeom>
          <a:noFill/>
        </p:spPr>
        <p:txBody>
          <a:bodyPr wrap="square" rtlCol="0">
            <a:spAutoFit/>
          </a:bodyPr>
          <a:lstStyle/>
          <a:p>
            <a:r>
              <a:rPr lang="en-US" dirty="0">
                <a:solidFill>
                  <a:srgbClr val="FF0000"/>
                </a:solidFill>
              </a:rPr>
              <a:t>Bayesian prior</a:t>
            </a:r>
          </a:p>
        </p:txBody>
      </p:sp>
      <p:sp>
        <p:nvSpPr>
          <p:cNvPr id="21" name="TextBox 20"/>
          <p:cNvSpPr txBox="1"/>
          <p:nvPr/>
        </p:nvSpPr>
        <p:spPr>
          <a:xfrm>
            <a:off x="2722592" y="4090113"/>
            <a:ext cx="2352122" cy="646331"/>
          </a:xfrm>
          <a:prstGeom prst="rect">
            <a:avLst/>
          </a:prstGeom>
          <a:noFill/>
        </p:spPr>
        <p:txBody>
          <a:bodyPr wrap="square" rtlCol="0">
            <a:spAutoFit/>
          </a:bodyPr>
          <a:lstStyle/>
          <a:p>
            <a:pPr algn="ctr"/>
            <a:r>
              <a:rPr lang="en-US" dirty="0">
                <a:solidFill>
                  <a:srgbClr val="FF0000"/>
                </a:solidFill>
              </a:rPr>
              <a:t>Model match to measurement</a:t>
            </a:r>
          </a:p>
        </p:txBody>
      </p:sp>
      <p:sp>
        <p:nvSpPr>
          <p:cNvPr id="22" name="Left Brace 21"/>
          <p:cNvSpPr/>
          <p:nvPr/>
        </p:nvSpPr>
        <p:spPr>
          <a:xfrm rot="16200000">
            <a:off x="6952843" y="2618552"/>
            <a:ext cx="292419" cy="2590800"/>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25" name="Left Brace 24"/>
          <p:cNvSpPr/>
          <p:nvPr/>
        </p:nvSpPr>
        <p:spPr>
          <a:xfrm rot="16200000">
            <a:off x="3604826" y="2385170"/>
            <a:ext cx="282858" cy="3047999"/>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26" name="TextBox 25"/>
          <p:cNvSpPr txBox="1"/>
          <p:nvPr/>
        </p:nvSpPr>
        <p:spPr>
          <a:xfrm>
            <a:off x="959215" y="4050600"/>
            <a:ext cx="594073" cy="369332"/>
          </a:xfrm>
          <a:prstGeom prst="rect">
            <a:avLst/>
          </a:prstGeom>
          <a:noFill/>
        </p:spPr>
        <p:txBody>
          <a:bodyPr wrap="none" rtlCol="0">
            <a:spAutoFit/>
          </a:bodyPr>
          <a:lstStyle/>
          <a:p>
            <a:r>
              <a:rPr lang="en-US">
                <a:solidFill>
                  <a:srgbClr val="FF0000"/>
                </a:solidFill>
              </a:rPr>
              <a:t>Cost</a:t>
            </a:r>
            <a:endParaRPr lang="en-US" dirty="0">
              <a:solidFill>
                <a:srgbClr val="FF0000"/>
              </a:solidFill>
            </a:endParaRPr>
          </a:p>
        </p:txBody>
      </p:sp>
      <p:sp>
        <p:nvSpPr>
          <p:cNvPr id="28" name="Left Brace 27"/>
          <p:cNvSpPr/>
          <p:nvPr/>
        </p:nvSpPr>
        <p:spPr>
          <a:xfrm rot="16200000">
            <a:off x="1274530" y="3503132"/>
            <a:ext cx="270252" cy="824681"/>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9088" y="1000540"/>
            <a:ext cx="3714353" cy="1485742"/>
          </a:xfrm>
          <a:prstGeom prst="rect">
            <a:avLst/>
          </a:prstGeom>
        </p:spPr>
      </p:pic>
    </p:spTree>
    <p:extLst>
      <p:ext uri="{BB962C8B-B14F-4D97-AF65-F5344CB8AC3E}">
        <p14:creationId xmlns:p14="http://schemas.microsoft.com/office/powerpoint/2010/main" val="1609987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5274771" y="2819400"/>
            <a:ext cx="3259629" cy="1353682"/>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sp>
        <p:nvSpPr>
          <p:cNvPr id="30" name="Right Arrow 29"/>
          <p:cNvSpPr/>
          <p:nvPr/>
        </p:nvSpPr>
        <p:spPr>
          <a:xfrm>
            <a:off x="2737128" y="3064721"/>
            <a:ext cx="4349472" cy="838200"/>
          </a:xfrm>
          <a:prstGeom prst="rightArrow">
            <a:avLst>
              <a:gd name="adj1" fmla="val 50000"/>
              <a:gd name="adj2" fmla="val 37413"/>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ight Arrow 30"/>
          <p:cNvSpPr/>
          <p:nvPr/>
        </p:nvSpPr>
        <p:spPr>
          <a:xfrm rot="5400000">
            <a:off x="5743712" y="3185650"/>
            <a:ext cx="2304776" cy="838200"/>
          </a:xfrm>
          <a:prstGeom prst="rightArrow">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p:cNvGrpSpPr/>
          <p:nvPr/>
        </p:nvGrpSpPr>
        <p:grpSpPr>
          <a:xfrm>
            <a:off x="5596949" y="3007250"/>
            <a:ext cx="2708851" cy="878950"/>
            <a:chOff x="5171699" y="2998009"/>
            <a:chExt cx="3210301" cy="1041657"/>
          </a:xfrm>
        </p:grpSpPr>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l="65007"/>
            <a:stretch/>
          </p:blipFill>
          <p:spPr>
            <a:xfrm>
              <a:off x="6103074" y="2998009"/>
              <a:ext cx="2278926" cy="1004431"/>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r="85698"/>
            <a:stretch/>
          </p:blipFill>
          <p:spPr>
            <a:xfrm>
              <a:off x="5171699" y="3035235"/>
              <a:ext cx="931375" cy="1004431"/>
            </a:xfrm>
            <a:prstGeom prst="rect">
              <a:avLst/>
            </a:prstGeom>
          </p:spPr>
        </p:pic>
      </p:grpSp>
      <p:sp>
        <p:nvSpPr>
          <p:cNvPr id="4" name="Date Placeholder 3"/>
          <p:cNvSpPr>
            <a:spLocks noGrp="1"/>
          </p:cNvSpPr>
          <p:nvPr>
            <p:ph type="dt" sz="half" idx="2"/>
          </p:nvPr>
        </p:nvSpPr>
        <p:spPr/>
        <p:txBody>
          <a:bodyPr/>
          <a:lstStyle/>
          <a:p>
            <a:fld id="{22CEBA7C-F64F-694F-A484-D829A2F141F2}" type="datetime1">
              <a:rPr lang="en-US" smtClean="0"/>
              <a:t>9/13/20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2" name="Slide Number Placeholder 1"/>
          <p:cNvSpPr>
            <a:spLocks noGrp="1"/>
          </p:cNvSpPr>
          <p:nvPr>
            <p:ph type="sldNum" sz="quarter" idx="4"/>
          </p:nvPr>
        </p:nvSpPr>
        <p:spPr/>
        <p:txBody>
          <a:bodyPr/>
          <a:lstStyle/>
          <a:p>
            <a:fld id="{EED54302-5677-4C41-BA0C-489A2D856242}" type="slidenum">
              <a:rPr lang="en-US" smtClean="0"/>
              <a:t>8</a:t>
            </a:fld>
            <a:endParaRPr lang="en-US"/>
          </a:p>
        </p:txBody>
      </p:sp>
      <p:sp>
        <p:nvSpPr>
          <p:cNvPr id="6" name="Title 5">
            <a:extLst>
              <a:ext uri="{FF2B5EF4-FFF2-40B4-BE49-F238E27FC236}">
                <a16:creationId xmlns:a16="http://schemas.microsoft.com/office/drawing/2014/main" id="{AE6EF4EC-D918-4945-9C5C-C0450FF3108A}"/>
              </a:ext>
            </a:extLst>
          </p:cNvPr>
          <p:cNvSpPr>
            <a:spLocks noGrp="1"/>
          </p:cNvSpPr>
          <p:nvPr>
            <p:ph type="ctrTitle"/>
          </p:nvPr>
        </p:nvSpPr>
        <p:spPr>
          <a:xfrm>
            <a:off x="516371" y="525653"/>
            <a:ext cx="3384104" cy="436031"/>
          </a:xfrm>
        </p:spPr>
        <p:txBody>
          <a:bodyPr/>
          <a:lstStyle/>
          <a:p>
            <a:r>
              <a:rPr lang="en-US" dirty="0"/>
              <a:t>Reprise: “Classic” atmospheric correction is a sequential procedure</a:t>
            </a:r>
            <a:br>
              <a:rPr lang="en-US" dirty="0"/>
            </a:br>
            <a:endParaRPr lang="en-US" dirty="0"/>
          </a:p>
        </p:txBody>
      </p:sp>
      <p:sp>
        <p:nvSpPr>
          <p:cNvPr id="3" name="Cube 2"/>
          <p:cNvSpPr/>
          <p:nvPr/>
        </p:nvSpPr>
        <p:spPr>
          <a:xfrm>
            <a:off x="768571" y="3087442"/>
            <a:ext cx="1968557" cy="950559"/>
          </a:xfrm>
          <a:prstGeom prst="cub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Lookup table indexed by H</a:t>
            </a:r>
            <a:r>
              <a:rPr lang="en-US" sz="1200" baseline="-25000" dirty="0"/>
              <a:t>2</a:t>
            </a:r>
            <a:r>
              <a:rPr lang="en-US" sz="1200" dirty="0"/>
              <a:t>O, etc. </a:t>
            </a:r>
          </a:p>
        </p:txBody>
      </p:sp>
      <p:pic>
        <p:nvPicPr>
          <p:cNvPr id="26" name="Picture 17" descr="ang20140612t202943_radianc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52400"/>
            <a:ext cx="3384104" cy="2616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Box 31"/>
          <p:cNvSpPr txBox="1"/>
          <p:nvPr/>
        </p:nvSpPr>
        <p:spPr>
          <a:xfrm>
            <a:off x="664821" y="4148242"/>
            <a:ext cx="2761336" cy="830997"/>
          </a:xfrm>
          <a:prstGeom prst="rect">
            <a:avLst/>
          </a:prstGeom>
          <a:noFill/>
        </p:spPr>
        <p:txBody>
          <a:bodyPr wrap="square" rtlCol="0">
            <a:spAutoFit/>
          </a:bodyPr>
          <a:lstStyle/>
          <a:p>
            <a:r>
              <a:rPr lang="en-US" sz="1600" b="1" dirty="0"/>
              <a:t>1. In advance, do RTM calculations for a grid of atmospheric conditions:</a:t>
            </a:r>
          </a:p>
        </p:txBody>
      </p:sp>
      <p:pic>
        <p:nvPicPr>
          <p:cNvPr id="36" name="Picture 20" descr="ang20140612t202943_reflectance.pdf"/>
          <p:cNvPicPr>
            <a:picLocks noChangeAspect="1"/>
          </p:cNvPicPr>
          <p:nvPr/>
        </p:nvPicPr>
        <p:blipFill rotWithShape="1">
          <a:blip r:embed="rId5">
            <a:extLst>
              <a:ext uri="{28A0092B-C50C-407E-A947-70E740481C1C}">
                <a14:useLocalDpi xmlns:a14="http://schemas.microsoft.com/office/drawing/2010/main" val="0"/>
              </a:ext>
            </a:extLst>
          </a:blip>
          <a:srcRect t="12782" b="12887"/>
          <a:stretch/>
        </p:blipFill>
        <p:spPr bwMode="auto">
          <a:xfrm>
            <a:off x="5095813" y="4599200"/>
            <a:ext cx="3259629" cy="1959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5286134" y="2762784"/>
            <a:ext cx="1465145" cy="307777"/>
          </a:xfrm>
          <a:prstGeom prst="rect">
            <a:avLst/>
          </a:prstGeom>
          <a:noFill/>
        </p:spPr>
        <p:txBody>
          <a:bodyPr wrap="none" rtlCol="0">
            <a:spAutoFit/>
          </a:bodyPr>
          <a:lstStyle/>
          <a:p>
            <a:r>
              <a:rPr lang="en-US" sz="1400" dirty="0">
                <a:solidFill>
                  <a:srgbClr val="FF0000"/>
                </a:solidFill>
              </a:rPr>
              <a:t>TOA reflectance</a:t>
            </a:r>
          </a:p>
        </p:txBody>
      </p:sp>
      <p:sp>
        <p:nvSpPr>
          <p:cNvPr id="22" name="TextBox 21"/>
          <p:cNvSpPr txBox="1"/>
          <p:nvPr/>
        </p:nvSpPr>
        <p:spPr>
          <a:xfrm>
            <a:off x="7137622" y="2605548"/>
            <a:ext cx="1726755" cy="307777"/>
          </a:xfrm>
          <a:prstGeom prst="rect">
            <a:avLst/>
          </a:prstGeom>
          <a:noFill/>
          <a:ln>
            <a:noFill/>
          </a:ln>
        </p:spPr>
        <p:txBody>
          <a:bodyPr wrap="none" rtlCol="0">
            <a:spAutoFit/>
          </a:bodyPr>
          <a:lstStyle/>
          <a:p>
            <a:r>
              <a:rPr lang="en-US" sz="1400" dirty="0">
                <a:solidFill>
                  <a:srgbClr val="FF0000"/>
                </a:solidFill>
              </a:rPr>
              <a:t>Surface reflectance</a:t>
            </a:r>
          </a:p>
        </p:txBody>
      </p:sp>
      <p:sp>
        <p:nvSpPr>
          <p:cNvPr id="24" name="Left Brace 23"/>
          <p:cNvSpPr/>
          <p:nvPr/>
        </p:nvSpPr>
        <p:spPr>
          <a:xfrm rot="16200000" flipH="1">
            <a:off x="7816300" y="2858567"/>
            <a:ext cx="147666" cy="221733"/>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25" name="Left Brace 24"/>
          <p:cNvSpPr/>
          <p:nvPr/>
        </p:nvSpPr>
        <p:spPr>
          <a:xfrm rot="16200000" flipH="1">
            <a:off x="5791138" y="2888463"/>
            <a:ext cx="211864" cy="564410"/>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37" name="Oval 36"/>
          <p:cNvSpPr/>
          <p:nvPr/>
        </p:nvSpPr>
        <p:spPr>
          <a:xfrm>
            <a:off x="3778368" y="4607758"/>
            <a:ext cx="2136317" cy="1163503"/>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1600" b="1" dirty="0"/>
              <a:t>4. Algebraic Inversion</a:t>
            </a:r>
          </a:p>
        </p:txBody>
      </p:sp>
      <p:sp>
        <p:nvSpPr>
          <p:cNvPr id="23" name="TextBox 22"/>
          <p:cNvSpPr txBox="1"/>
          <p:nvPr/>
        </p:nvSpPr>
        <p:spPr>
          <a:xfrm>
            <a:off x="3823435" y="1123891"/>
            <a:ext cx="1816191" cy="1569660"/>
          </a:xfrm>
          <a:prstGeom prst="rect">
            <a:avLst/>
          </a:prstGeom>
          <a:noFill/>
        </p:spPr>
        <p:txBody>
          <a:bodyPr wrap="square" rtlCol="0">
            <a:spAutoFit/>
          </a:bodyPr>
          <a:lstStyle/>
          <a:p>
            <a:r>
              <a:rPr lang="en-US" sz="1600" b="1" dirty="0"/>
              <a:t>2. Analyze radiance to estimate this atmosphere (typically using band ratios).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43CD8C-101E-D14C-AC96-7AD33AE4621A}"/>
                  </a:ext>
                </a:extLst>
              </p:cNvPr>
              <p:cNvSpPr txBox="1"/>
              <p:nvPr/>
            </p:nvSpPr>
            <p:spPr>
              <a:xfrm>
                <a:off x="758285" y="5034686"/>
                <a:ext cx="3259629" cy="362984"/>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𝝆</m:t>
                        </m:r>
                      </m:e>
                      <m:sub>
                        <m:r>
                          <a:rPr lang="en-US" b="1" i="1" smtClean="0">
                            <a:latin typeface="Cambria Math" panose="02040503050406030204" pitchFamily="18" charset="0"/>
                          </a:rPr>
                          <m:t>𝒂</m:t>
                        </m:r>
                      </m:sub>
                    </m:sSub>
                    <m:r>
                      <a:rPr lang="en-US" b="1" i="1" smtClean="0">
                        <a:latin typeface="Cambria Math" panose="02040503050406030204" pitchFamily="18" charset="0"/>
                      </a:rPr>
                      <m:t> </m:t>
                    </m:r>
                  </m:oMath>
                </a14:m>
                <a:r>
                  <a:rPr lang="en-US" sz="1400" b="1" dirty="0"/>
                  <a:t> Path reflectance of atmosphere</a:t>
                </a:r>
              </a:p>
            </p:txBody>
          </p:sp>
        </mc:Choice>
        <mc:Fallback xmlns="">
          <p:sp>
            <p:nvSpPr>
              <p:cNvPr id="10" name="TextBox 9">
                <a:extLst>
                  <a:ext uri="{FF2B5EF4-FFF2-40B4-BE49-F238E27FC236}">
                    <a16:creationId xmlns:a16="http://schemas.microsoft.com/office/drawing/2014/main" id="{4D43CD8C-101E-D14C-AC96-7AD33AE4621A}"/>
                  </a:ext>
                </a:extLst>
              </p:cNvPr>
              <p:cNvSpPr txBox="1">
                <a:spLocks noRot="1" noChangeAspect="1" noMove="1" noResize="1" noEditPoints="1" noAdjustHandles="1" noChangeArrowheads="1" noChangeShapeType="1" noTextEdit="1"/>
              </p:cNvSpPr>
              <p:nvPr/>
            </p:nvSpPr>
            <p:spPr>
              <a:xfrm>
                <a:off x="758285" y="5034686"/>
                <a:ext cx="3259629" cy="362984"/>
              </a:xfrm>
              <a:prstGeom prst="rect">
                <a:avLst/>
              </a:prstGeom>
              <a:blipFill>
                <a:blip r:embed="rId8"/>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5CE4E8-34DE-DD46-95BE-E17C92836D9B}"/>
                  </a:ext>
                </a:extLst>
              </p:cNvPr>
              <p:cNvSpPr txBox="1"/>
              <p:nvPr/>
            </p:nvSpPr>
            <p:spPr>
              <a:xfrm>
                <a:off x="845776" y="5327657"/>
                <a:ext cx="2313697" cy="369332"/>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rPr>
                      <m:t>𝑺</m:t>
                    </m:r>
                  </m:oMath>
                </a14:m>
                <a:r>
                  <a:rPr lang="en-US" b="1" dirty="0"/>
                  <a:t>  </a:t>
                </a:r>
                <a:r>
                  <a:rPr lang="en-US" sz="1400" b="1" dirty="0"/>
                  <a:t>Spherical sky albedo</a:t>
                </a:r>
              </a:p>
            </p:txBody>
          </p:sp>
        </mc:Choice>
        <mc:Fallback xmlns="">
          <p:sp>
            <p:nvSpPr>
              <p:cNvPr id="28" name="TextBox 27">
                <a:extLst>
                  <a:ext uri="{FF2B5EF4-FFF2-40B4-BE49-F238E27FC236}">
                    <a16:creationId xmlns:a16="http://schemas.microsoft.com/office/drawing/2014/main" id="{075CE4E8-34DE-DD46-95BE-E17C92836D9B}"/>
                  </a:ext>
                </a:extLst>
              </p:cNvPr>
              <p:cNvSpPr txBox="1">
                <a:spLocks noRot="1" noChangeAspect="1" noMove="1" noResize="1" noEditPoints="1" noAdjustHandles="1" noChangeArrowheads="1" noChangeShapeType="1" noTextEdit="1"/>
              </p:cNvSpPr>
              <p:nvPr/>
            </p:nvSpPr>
            <p:spPr>
              <a:xfrm>
                <a:off x="845776" y="5327657"/>
                <a:ext cx="2313697" cy="369332"/>
              </a:xfrm>
              <a:prstGeom prst="rect">
                <a:avLst/>
              </a:prstGeom>
              <a:blipFill>
                <a:blip r:embed="rId9"/>
                <a:stretch>
                  <a:fillRect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AF75C6E-F7E9-4245-88B2-54D0DD46DB42}"/>
                  </a:ext>
                </a:extLst>
              </p:cNvPr>
              <p:cNvSpPr txBox="1"/>
              <p:nvPr/>
            </p:nvSpPr>
            <p:spPr>
              <a:xfrm>
                <a:off x="845776" y="5625240"/>
                <a:ext cx="3726224" cy="584775"/>
              </a:xfrm>
              <a:prstGeom prst="rect">
                <a:avLst/>
              </a:prstGeom>
              <a:noFill/>
            </p:spPr>
            <p:txBody>
              <a:bodyPr wrap="square" rtlCol="0">
                <a:spAutoFit/>
              </a:bodyPr>
              <a:lstStyle/>
              <a:p>
                <a:pPr marL="274320" indent="-274320"/>
                <a14:m>
                  <m:oMath xmlns:m="http://schemas.openxmlformats.org/officeDocument/2006/math">
                    <m:r>
                      <a:rPr lang="en-US" b="1" i="1" smtClean="0">
                        <a:latin typeface="Cambria Math" panose="02040503050406030204" pitchFamily="18" charset="0"/>
                      </a:rPr>
                      <m:t>𝑻</m:t>
                    </m:r>
                  </m:oMath>
                </a14:m>
                <a:r>
                  <a:rPr lang="en-US" b="1" dirty="0"/>
                  <a:t>  </a:t>
                </a:r>
                <a:r>
                  <a:rPr lang="en-US" sz="1400" b="1" dirty="0"/>
                  <a:t>Upward/downward transmission along optical path for known geometry</a:t>
                </a:r>
              </a:p>
            </p:txBody>
          </p:sp>
        </mc:Choice>
        <mc:Fallback xmlns="">
          <p:sp>
            <p:nvSpPr>
              <p:cNvPr id="29" name="TextBox 28">
                <a:extLst>
                  <a:ext uri="{FF2B5EF4-FFF2-40B4-BE49-F238E27FC236}">
                    <a16:creationId xmlns:a16="http://schemas.microsoft.com/office/drawing/2014/main" id="{5AF75C6E-F7E9-4245-88B2-54D0DD46DB42}"/>
                  </a:ext>
                </a:extLst>
              </p:cNvPr>
              <p:cNvSpPr txBox="1">
                <a:spLocks noRot="1" noChangeAspect="1" noMove="1" noResize="1" noEditPoints="1" noAdjustHandles="1" noChangeArrowheads="1" noChangeShapeType="1" noTextEdit="1"/>
              </p:cNvSpPr>
              <p:nvPr/>
            </p:nvSpPr>
            <p:spPr>
              <a:xfrm>
                <a:off x="845776" y="5625240"/>
                <a:ext cx="3726224" cy="584775"/>
              </a:xfrm>
              <a:prstGeom prst="rect">
                <a:avLst/>
              </a:prstGeom>
              <a:blipFill>
                <a:blip r:embed="rId10"/>
                <a:stretch>
                  <a:fillRect r="-1020" b="-8696"/>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BE48868-FCBE-A442-9848-61165811A681}"/>
              </a:ext>
            </a:extLst>
          </p:cNvPr>
          <p:cNvSpPr txBox="1"/>
          <p:nvPr/>
        </p:nvSpPr>
        <p:spPr>
          <a:xfrm>
            <a:off x="3473787" y="3462367"/>
            <a:ext cx="2165839" cy="1077218"/>
          </a:xfrm>
          <a:prstGeom prst="rect">
            <a:avLst/>
          </a:prstGeom>
          <a:noFill/>
        </p:spPr>
        <p:txBody>
          <a:bodyPr wrap="square" rtlCol="0">
            <a:spAutoFit/>
          </a:bodyPr>
          <a:lstStyle/>
          <a:p>
            <a:endParaRPr lang="en-US" sz="1600" b="1" dirty="0"/>
          </a:p>
          <a:p>
            <a:r>
              <a:rPr lang="en-US" sz="1600" b="1" dirty="0"/>
              <a:t>3. Look up and/or interpolate optical coefficients</a:t>
            </a:r>
          </a:p>
        </p:txBody>
      </p:sp>
    </p:spTree>
    <p:extLst>
      <p:ext uri="{BB962C8B-B14F-4D97-AF65-F5344CB8AC3E}">
        <p14:creationId xmlns:p14="http://schemas.microsoft.com/office/powerpoint/2010/main" val="390652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ircular Arrow 14"/>
          <p:cNvSpPr/>
          <p:nvPr/>
        </p:nvSpPr>
        <p:spPr>
          <a:xfrm rot="10800000">
            <a:off x="1312467" y="1328091"/>
            <a:ext cx="6155133" cy="4691708"/>
          </a:xfrm>
          <a:prstGeom prst="circularArrow">
            <a:avLst>
              <a:gd name="adj1" fmla="val 5936"/>
              <a:gd name="adj2" fmla="val 1142319"/>
              <a:gd name="adj3" fmla="val 18365473"/>
              <a:gd name="adj4" fmla="val 12855485"/>
              <a:gd name="adj5" fmla="val 12500"/>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 name="Circular Arrow 1"/>
          <p:cNvSpPr/>
          <p:nvPr/>
        </p:nvSpPr>
        <p:spPr>
          <a:xfrm>
            <a:off x="1464867" y="1295400"/>
            <a:ext cx="6155133" cy="4691708"/>
          </a:xfrm>
          <a:prstGeom prst="circularArrow">
            <a:avLst>
              <a:gd name="adj1" fmla="val 5936"/>
              <a:gd name="adj2" fmla="val 1142319"/>
              <a:gd name="adj3" fmla="val 18365473"/>
              <a:gd name="adj4" fmla="val 13041462"/>
              <a:gd name="adj5" fmla="val 12500"/>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6" name="Picture 17" descr="ang20140612t202943_radiance.pdf"/>
          <p:cNvPicPr>
            <a:picLocks noChangeAspect="1"/>
          </p:cNvPicPr>
          <p:nvPr/>
        </p:nvPicPr>
        <p:blipFill rotWithShape="1">
          <a:blip r:embed="rId2">
            <a:extLst>
              <a:ext uri="{28A0092B-C50C-407E-A947-70E740481C1C}">
                <a14:useLocalDpi xmlns:a14="http://schemas.microsoft.com/office/drawing/2010/main" val="0"/>
              </a:ext>
            </a:extLst>
          </a:blip>
          <a:srcRect b="13943"/>
          <a:stretch/>
        </p:blipFill>
        <p:spPr bwMode="auto">
          <a:xfrm>
            <a:off x="4668924" y="2026999"/>
            <a:ext cx="3956332" cy="2632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Date Placeholder 3"/>
          <p:cNvSpPr>
            <a:spLocks noGrp="1"/>
          </p:cNvSpPr>
          <p:nvPr>
            <p:ph type="dt" sz="half" idx="2"/>
          </p:nvPr>
        </p:nvSpPr>
        <p:spPr/>
        <p:txBody>
          <a:bodyPr/>
          <a:lstStyle/>
          <a:p>
            <a:fld id="{59F18ED7-1F89-454C-A07B-D8578300359A}" type="datetime1">
              <a:rPr lang="en-US" smtClean="0"/>
              <a:t>9/13/20</a:t>
            </a:fld>
            <a:endParaRPr lang="en-US"/>
          </a:p>
        </p:txBody>
      </p:sp>
      <p:sp>
        <p:nvSpPr>
          <p:cNvPr id="5" name="Footer Placeholder 4"/>
          <p:cNvSpPr>
            <a:spLocks noGrp="1"/>
          </p:cNvSpPr>
          <p:nvPr>
            <p:ph type="ftr" sz="quarter" idx="3"/>
          </p:nvPr>
        </p:nvSpPr>
        <p:spPr>
          <a:xfrm>
            <a:off x="1883833" y="6492875"/>
            <a:ext cx="5461000" cy="365125"/>
          </a:xfrm>
        </p:spPr>
        <p:txBody>
          <a:bodyPr/>
          <a:lstStyle/>
          <a:p>
            <a:r>
              <a:rPr lang="en-US"/>
              <a:t>Imaging spectroscopy tutorial - David R. Thompson, david.r.thompson@jpl.nasa.gov</a:t>
            </a:r>
          </a:p>
        </p:txBody>
      </p:sp>
      <p:sp>
        <p:nvSpPr>
          <p:cNvPr id="3" name="Slide Number Placeholder 2"/>
          <p:cNvSpPr>
            <a:spLocks noGrp="1"/>
          </p:cNvSpPr>
          <p:nvPr>
            <p:ph type="sldNum" sz="quarter" idx="4"/>
          </p:nvPr>
        </p:nvSpPr>
        <p:spPr/>
        <p:txBody>
          <a:bodyPr/>
          <a:lstStyle/>
          <a:p>
            <a:fld id="{EED54302-5677-4C41-BA0C-489A2D856242}" type="slidenum">
              <a:rPr lang="en-US" smtClean="0"/>
              <a:t>9</a:t>
            </a:fld>
            <a:endParaRPr lang="en-US"/>
          </a:p>
        </p:txBody>
      </p:sp>
      <p:sp>
        <p:nvSpPr>
          <p:cNvPr id="7" name="Title 6">
            <a:extLst>
              <a:ext uri="{FF2B5EF4-FFF2-40B4-BE49-F238E27FC236}">
                <a16:creationId xmlns:a16="http://schemas.microsoft.com/office/drawing/2014/main" id="{549F8EC5-1739-C848-B5EF-28700BA529E1}"/>
              </a:ext>
            </a:extLst>
          </p:cNvPr>
          <p:cNvSpPr>
            <a:spLocks noGrp="1"/>
          </p:cNvSpPr>
          <p:nvPr>
            <p:ph type="ctrTitle"/>
          </p:nvPr>
        </p:nvSpPr>
        <p:spPr/>
        <p:txBody>
          <a:bodyPr/>
          <a:lstStyle/>
          <a:p>
            <a:r>
              <a:rPr lang="en-US" dirty="0"/>
              <a:t>OE involves iterative, simultaneous estimation of atmosphere and surface</a:t>
            </a:r>
            <a:br>
              <a:rPr lang="en-US" dirty="0"/>
            </a:br>
            <a:endParaRPr lang="en-US" dirty="0"/>
          </a:p>
        </p:txBody>
      </p:sp>
      <p:pic>
        <p:nvPicPr>
          <p:cNvPr id="36" name="Picture 20" descr="ang20140612t202943_reflectance.pdf"/>
          <p:cNvPicPr>
            <a:picLocks noChangeAspect="1"/>
          </p:cNvPicPr>
          <p:nvPr/>
        </p:nvPicPr>
        <p:blipFill rotWithShape="1">
          <a:blip r:embed="rId3">
            <a:extLst>
              <a:ext uri="{28A0092B-C50C-407E-A947-70E740481C1C}">
                <a14:useLocalDpi xmlns:a14="http://schemas.microsoft.com/office/drawing/2010/main" val="0"/>
              </a:ext>
            </a:extLst>
          </a:blip>
          <a:srcRect t="12782" b="12887"/>
          <a:stretch/>
        </p:blipFill>
        <p:spPr bwMode="auto">
          <a:xfrm>
            <a:off x="152400" y="2373636"/>
            <a:ext cx="3775065" cy="2336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TextBox 40"/>
          <p:cNvSpPr txBox="1"/>
          <p:nvPr/>
        </p:nvSpPr>
        <p:spPr>
          <a:xfrm>
            <a:off x="3262857" y="4141382"/>
            <a:ext cx="2863978" cy="400110"/>
          </a:xfrm>
          <a:prstGeom prst="rect">
            <a:avLst/>
          </a:prstGeom>
          <a:noFill/>
        </p:spPr>
        <p:txBody>
          <a:bodyPr wrap="square" rtlCol="0">
            <a:spAutoFit/>
          </a:bodyPr>
          <a:lstStyle/>
          <a:p>
            <a:endParaRPr lang="en-US" sz="2000" dirty="0"/>
          </a:p>
        </p:txBody>
      </p:sp>
      <p:sp>
        <p:nvSpPr>
          <p:cNvPr id="21" name="Title 1"/>
          <p:cNvSpPr txBox="1">
            <a:spLocks/>
          </p:cNvSpPr>
          <p:nvPr/>
        </p:nvSpPr>
        <p:spPr>
          <a:xfrm>
            <a:off x="533400" y="152400"/>
            <a:ext cx="7832770" cy="132556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1" kern="1200">
                <a:solidFill>
                  <a:schemeClr val="tx2"/>
                </a:solidFill>
                <a:latin typeface="Helvetica"/>
                <a:ea typeface="+mj-ea"/>
                <a:cs typeface="Helvetica"/>
              </a:defRPr>
            </a:lvl1pPr>
          </a:lstStyle>
          <a:p>
            <a:endParaRPr lang="en-US" sz="3200" dirty="0"/>
          </a:p>
        </p:txBody>
      </p:sp>
      <p:grpSp>
        <p:nvGrpSpPr>
          <p:cNvPr id="6" name="Group 5"/>
          <p:cNvGrpSpPr/>
          <p:nvPr/>
        </p:nvGrpSpPr>
        <p:grpSpPr>
          <a:xfrm>
            <a:off x="990600" y="5181600"/>
            <a:ext cx="6499527" cy="847586"/>
            <a:chOff x="1295400" y="5091546"/>
            <a:chExt cx="7848600" cy="1023516"/>
          </a:xfrm>
        </p:grpSpPr>
        <mc:AlternateContent xmlns:mc="http://schemas.openxmlformats.org/markup-compatibility/2006" xmlns:a14="http://schemas.microsoft.com/office/drawing/2010/main">
          <mc:Choice Requires="a14">
            <p:sp>
              <p:nvSpPr>
                <p:cNvPr id="16" name="Rectangle 15"/>
                <p:cNvSpPr/>
                <p:nvPr/>
              </p:nvSpPr>
              <p:spPr>
                <a:xfrm>
                  <a:off x="1295400" y="5091546"/>
                  <a:ext cx="7848600" cy="4471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sz="1600" b="1" i="1" smtClean="0">
                                <a:latin typeface="Cambria Math" panose="02040503050406030204" pitchFamily="18" charset="0"/>
                              </a:rPr>
                            </m:ctrlPr>
                          </m:dPr>
                          <m:e>
                            <m:sSup>
                              <m:sSupPr>
                                <m:ctrlPr>
                                  <a:rPr lang="en-US" sz="1600" b="1" i="1">
                                    <a:latin typeface="Cambria Math" panose="02040503050406030204" pitchFamily="18" charset="0"/>
                                  </a:rPr>
                                </m:ctrlPr>
                              </m:sSupPr>
                              <m:e>
                                <m:r>
                                  <a:rPr lang="en-US" sz="1600" b="1">
                                    <a:latin typeface="Cambria Math" charset="0"/>
                                  </a:rPr>
                                  <m:t>𝛘</m:t>
                                </m:r>
                              </m:e>
                              <m:sup>
                                <m:r>
                                  <a:rPr lang="en-US" sz="1600" b="0" i="0">
                                    <a:latin typeface="Cambria Math" charset="0"/>
                                  </a:rPr>
                                  <m:t>2</m:t>
                                </m:r>
                              </m:sup>
                            </m:sSup>
                            <m:d>
                              <m:dPr>
                                <m:ctrlPr>
                                  <a:rPr lang="en-US" sz="1600" b="0" i="1">
                                    <a:latin typeface="Cambria Math" panose="02040503050406030204" pitchFamily="18" charset="0"/>
                                  </a:rPr>
                                </m:ctrlPr>
                              </m:dPr>
                              <m:e>
                                <m:r>
                                  <a:rPr lang="en-US" sz="1600" b="1" i="0">
                                    <a:latin typeface="Cambria Math" charset="0"/>
                                  </a:rPr>
                                  <m:t>𝐱</m:t>
                                </m:r>
                              </m:e>
                            </m:d>
                            <m:r>
                              <a:rPr lang="en-US" sz="1600" b="0" i="0">
                                <a:latin typeface="Cambria Math" charset="0"/>
                              </a:rPr>
                              <m:t>= (</m:t>
                            </m:r>
                            <m:sSup>
                              <m:sSupPr>
                                <m:ctrlPr>
                                  <a:rPr lang="en-US" sz="1600" b="0" i="1">
                                    <a:latin typeface="Cambria Math" panose="02040503050406030204" pitchFamily="18" charset="0"/>
                                  </a:rPr>
                                </m:ctrlPr>
                              </m:sSupPr>
                              <m:e>
                                <m:d>
                                  <m:dPr>
                                    <m:begChr m:val=""/>
                                    <m:ctrlPr>
                                      <a:rPr lang="en-US" sz="1600" b="0" i="1">
                                        <a:latin typeface="Cambria Math" panose="02040503050406030204" pitchFamily="18" charset="0"/>
                                      </a:rPr>
                                    </m:ctrlPr>
                                  </m:dPr>
                                  <m:e>
                                    <m:r>
                                      <a:rPr lang="en-US" sz="1600" b="1" i="0">
                                        <a:latin typeface="Cambria Math" charset="0"/>
                                      </a:rPr>
                                      <m:t>𝐅</m:t>
                                    </m:r>
                                    <m:r>
                                      <a:rPr lang="en-US" sz="1600" b="0" i="0">
                                        <a:latin typeface="Cambria Math" charset="0"/>
                                      </a:rPr>
                                      <m:t>(</m:t>
                                    </m:r>
                                    <m:r>
                                      <a:rPr lang="en-US" sz="1600" b="1" i="0">
                                        <a:latin typeface="Cambria Math" charset="0"/>
                                      </a:rPr>
                                      <m:t>𝐱</m:t>
                                    </m:r>
                                    <m:r>
                                      <a:rPr lang="en-US" sz="1600" b="0" i="0">
                                        <a:latin typeface="Cambria Math" charset="0"/>
                                      </a:rPr>
                                      <m:t>)−</m:t>
                                    </m:r>
                                    <m:r>
                                      <a:rPr lang="en-US" sz="1600" b="1" i="0">
                                        <a:latin typeface="Cambria Math" charset="0"/>
                                      </a:rPr>
                                      <m:t>𝐲</m:t>
                                    </m:r>
                                  </m:e>
                                </m:d>
                              </m:e>
                              <m:sup>
                                <m:r>
                                  <a:rPr lang="en-US" sz="1600" b="1" i="0">
                                    <a:latin typeface="Cambria Math" charset="0"/>
                                  </a:rPr>
                                  <m:t>𝐓</m:t>
                                </m:r>
                              </m:sup>
                            </m:sSup>
                            <m:r>
                              <a:rPr lang="en-US" sz="1600" b="0" i="0">
                                <a:latin typeface="Cambria Math" charset="0"/>
                              </a:rPr>
                              <m:t> </m:t>
                            </m:r>
                            <m:sSubSup>
                              <m:sSubSupPr>
                                <m:ctrlPr>
                                  <a:rPr lang="en-US" sz="1600" b="0" i="1">
                                    <a:latin typeface="Cambria Math" panose="02040503050406030204" pitchFamily="18" charset="0"/>
                                  </a:rPr>
                                </m:ctrlPr>
                              </m:sSubSupPr>
                              <m:e>
                                <m:r>
                                  <a:rPr lang="en-US" sz="1600" b="1" i="0">
                                    <a:latin typeface="Cambria Math" charset="0"/>
                                  </a:rPr>
                                  <m:t>𝐒</m:t>
                                </m:r>
                              </m:e>
                              <m:sub>
                                <m:r>
                                  <a:rPr lang="en-US" sz="1600" b="1" i="0">
                                    <a:latin typeface="Cambria Math" charset="0"/>
                                  </a:rPr>
                                  <m:t>𝛜</m:t>
                                </m:r>
                              </m:sub>
                              <m:sup>
                                <m:r>
                                  <a:rPr lang="en-US" sz="1600" b="0" i="0">
                                    <a:latin typeface="Cambria Math" charset="0"/>
                                  </a:rPr>
                                  <m:t>−1</m:t>
                                </m:r>
                              </m:sup>
                            </m:sSubSup>
                            <m:r>
                              <a:rPr lang="en-US" sz="1600" b="0" i="0">
                                <a:latin typeface="Cambria Math" charset="0"/>
                              </a:rPr>
                              <m:t> </m:t>
                            </m:r>
                            <m:d>
                              <m:dPr>
                                <m:ctrlPr>
                                  <a:rPr lang="en-US" sz="1600" b="0" i="1">
                                    <a:latin typeface="Cambria Math" panose="02040503050406030204" pitchFamily="18" charset="0"/>
                                  </a:rPr>
                                </m:ctrlPr>
                              </m:dPr>
                              <m:e>
                                <m:r>
                                  <a:rPr lang="en-US" sz="1600" b="1" i="0">
                                    <a:latin typeface="Cambria Math" charset="0"/>
                                  </a:rPr>
                                  <m:t>𝐅</m:t>
                                </m:r>
                                <m:d>
                                  <m:dPr>
                                    <m:ctrlPr>
                                      <a:rPr lang="en-US" sz="1600" b="1" i="1">
                                        <a:latin typeface="Cambria Math" panose="02040503050406030204" pitchFamily="18" charset="0"/>
                                      </a:rPr>
                                    </m:ctrlPr>
                                  </m:dPr>
                                  <m:e>
                                    <m:r>
                                      <a:rPr lang="en-US" sz="1600" b="1" i="0">
                                        <a:latin typeface="Cambria Math" charset="0"/>
                                      </a:rPr>
                                      <m:t>𝐱</m:t>
                                    </m:r>
                                  </m:e>
                                </m:d>
                                <m:r>
                                  <a:rPr lang="en-US" sz="1600" b="0" i="0">
                                    <a:latin typeface="Cambria Math" charset="0"/>
                                  </a:rPr>
                                  <m:t>−</m:t>
                                </m:r>
                                <m:r>
                                  <a:rPr lang="en-US" sz="1600" b="1" i="0">
                                    <a:latin typeface="Cambria Math" charset="0"/>
                                  </a:rPr>
                                  <m:t>𝐲</m:t>
                                </m:r>
                              </m:e>
                            </m:d>
                            <m:r>
                              <a:rPr lang="en-US" sz="1600" b="0" i="0">
                                <a:latin typeface="Cambria Math" charset="0"/>
                              </a:rPr>
                              <m:t>+ </m:t>
                            </m:r>
                            <m:sSup>
                              <m:sSupPr>
                                <m:ctrlPr>
                                  <a:rPr lang="en-US" sz="1600" b="0" i="1">
                                    <a:latin typeface="Cambria Math" panose="02040503050406030204" pitchFamily="18" charset="0"/>
                                  </a:rPr>
                                </m:ctrlPr>
                              </m:sSupPr>
                              <m:e>
                                <m:d>
                                  <m:dPr>
                                    <m:ctrlPr>
                                      <a:rPr lang="en-US" sz="1600" b="0" i="1">
                                        <a:latin typeface="Cambria Math" panose="02040503050406030204" pitchFamily="18" charset="0"/>
                                      </a:rPr>
                                    </m:ctrlPr>
                                  </m:dPr>
                                  <m:e>
                                    <m:r>
                                      <a:rPr lang="en-US" sz="1600" b="1" i="0">
                                        <a:latin typeface="Cambria Math" charset="0"/>
                                      </a:rPr>
                                      <m:t>𝐱</m:t>
                                    </m:r>
                                    <m:r>
                                      <a:rPr lang="en-US" sz="1600" b="0" i="0">
                                        <a:latin typeface="Cambria Math" charset="0"/>
                                      </a:rPr>
                                      <m:t>−</m:t>
                                    </m:r>
                                    <m:sSub>
                                      <m:sSubPr>
                                        <m:ctrlPr>
                                          <a:rPr lang="en-US" sz="1600" b="0" i="1">
                                            <a:latin typeface="Cambria Math" panose="02040503050406030204" pitchFamily="18" charset="0"/>
                                          </a:rPr>
                                        </m:ctrlPr>
                                      </m:sSubPr>
                                      <m:e>
                                        <m:r>
                                          <a:rPr lang="en-US" sz="1600" b="1" i="0">
                                            <a:latin typeface="Cambria Math" charset="0"/>
                                          </a:rPr>
                                          <m:t>𝐱</m:t>
                                        </m:r>
                                      </m:e>
                                      <m:sub>
                                        <m:r>
                                          <a:rPr lang="en-US" sz="1600" b="1" i="0">
                                            <a:latin typeface="Cambria Math" charset="0"/>
                                          </a:rPr>
                                          <m:t>𝐚</m:t>
                                        </m:r>
                                      </m:sub>
                                    </m:sSub>
                                  </m:e>
                                </m:d>
                              </m:e>
                              <m:sup>
                                <m:r>
                                  <a:rPr lang="en-US" sz="1600" b="1" i="0">
                                    <a:latin typeface="Cambria Math" charset="0"/>
                                  </a:rPr>
                                  <m:t>𝐓</m:t>
                                </m:r>
                              </m:sup>
                            </m:sSup>
                            <m:r>
                              <a:rPr lang="en-US" sz="1600" b="0" i="0">
                                <a:latin typeface="Cambria Math" charset="0"/>
                              </a:rPr>
                              <m:t> </m:t>
                            </m:r>
                            <m:sSubSup>
                              <m:sSubSupPr>
                                <m:ctrlPr>
                                  <a:rPr lang="en-US" sz="1600" b="0" i="1">
                                    <a:latin typeface="Cambria Math" panose="02040503050406030204" pitchFamily="18" charset="0"/>
                                  </a:rPr>
                                </m:ctrlPr>
                              </m:sSubSupPr>
                              <m:e>
                                <m:r>
                                  <a:rPr lang="en-US" sz="1600" b="1" i="0">
                                    <a:latin typeface="Cambria Math" charset="0"/>
                                  </a:rPr>
                                  <m:t>𝐒</m:t>
                                </m:r>
                              </m:e>
                              <m:sub>
                                <m:r>
                                  <a:rPr lang="en-US" sz="1600" b="1" i="0">
                                    <a:latin typeface="Cambria Math" charset="0"/>
                                  </a:rPr>
                                  <m:t>𝐚</m:t>
                                </m:r>
                              </m:sub>
                              <m:sup>
                                <m:r>
                                  <a:rPr lang="en-US" sz="1600" b="0" i="0">
                                    <a:latin typeface="Cambria Math" charset="0"/>
                                  </a:rPr>
                                  <m:t>−1</m:t>
                                </m:r>
                              </m:sup>
                            </m:sSubSup>
                            <m:r>
                              <a:rPr lang="en-US" sz="1600" b="0" i="0">
                                <a:latin typeface="Cambria Math" charset="0"/>
                              </a:rPr>
                              <m:t> (</m:t>
                            </m:r>
                            <m:r>
                              <a:rPr lang="en-US" sz="1600" b="1" i="0">
                                <a:latin typeface="Cambria Math" charset="0"/>
                              </a:rPr>
                              <m:t>𝐱</m:t>
                            </m:r>
                            <m:r>
                              <a:rPr lang="en-US" sz="1600" b="0" i="0">
                                <a:latin typeface="Cambria Math" charset="0"/>
                              </a:rPr>
                              <m:t>−</m:t>
                            </m:r>
                            <m:sSub>
                              <m:sSubPr>
                                <m:ctrlPr>
                                  <a:rPr lang="en-US" sz="1600" b="0" i="1">
                                    <a:latin typeface="Cambria Math" panose="02040503050406030204" pitchFamily="18" charset="0"/>
                                  </a:rPr>
                                </m:ctrlPr>
                              </m:sSubPr>
                              <m:e>
                                <m:r>
                                  <a:rPr lang="en-US" sz="1600" b="1" i="0">
                                    <a:latin typeface="Cambria Math" charset="0"/>
                                  </a:rPr>
                                  <m:t>𝐱</m:t>
                                </m:r>
                              </m:e>
                              <m:sub>
                                <m:r>
                                  <a:rPr lang="en-US" sz="1600" b="1" i="0">
                                    <a:latin typeface="Cambria Math" charset="0"/>
                                  </a:rPr>
                                  <m:t>𝐚</m:t>
                                </m:r>
                              </m:sub>
                            </m:sSub>
                          </m:e>
                        </m:d>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1295400" y="5091546"/>
                  <a:ext cx="7848600" cy="447154"/>
                </a:xfrm>
                <a:prstGeom prst="rect">
                  <a:avLst/>
                </a:prstGeom>
                <a:blipFill rotWithShape="0">
                  <a:blip r:embed="rId6"/>
                  <a:stretch>
                    <a:fillRect t="-142623" r="-1501" b="-218033"/>
                  </a:stretch>
                </a:blipFill>
              </p:spPr>
              <p:txBody>
                <a:bodyPr/>
                <a:lstStyle/>
                <a:p>
                  <a:r>
                    <a:rPr lang="en-US">
                      <a:noFill/>
                    </a:rPr>
                    <a:t> </a:t>
                  </a:r>
                </a:p>
              </p:txBody>
            </p:sp>
          </mc:Fallback>
        </mc:AlternateContent>
        <p:sp>
          <p:nvSpPr>
            <p:cNvPr id="17" name="TextBox 16"/>
            <p:cNvSpPr txBox="1"/>
            <p:nvPr/>
          </p:nvSpPr>
          <p:spPr>
            <a:xfrm>
              <a:off x="6635549" y="5706236"/>
              <a:ext cx="1653811" cy="408826"/>
            </a:xfrm>
            <a:prstGeom prst="rect">
              <a:avLst/>
            </a:prstGeom>
            <a:noFill/>
          </p:spPr>
          <p:txBody>
            <a:bodyPr wrap="none" rtlCol="0">
              <a:spAutoFit/>
            </a:bodyPr>
            <a:lstStyle/>
            <a:p>
              <a:r>
                <a:rPr lang="en-US" sz="1600" dirty="0">
                  <a:solidFill>
                    <a:srgbClr val="FF0000"/>
                  </a:solidFill>
                </a:rPr>
                <a:t>Bayesian prior</a:t>
              </a:r>
            </a:p>
          </p:txBody>
        </p:sp>
        <p:sp>
          <p:nvSpPr>
            <p:cNvPr id="18" name="TextBox 17"/>
            <p:cNvSpPr txBox="1"/>
            <p:nvPr/>
          </p:nvSpPr>
          <p:spPr>
            <a:xfrm>
              <a:off x="2819400" y="5706233"/>
              <a:ext cx="3289812" cy="408826"/>
            </a:xfrm>
            <a:prstGeom prst="rect">
              <a:avLst/>
            </a:prstGeom>
            <a:noFill/>
          </p:spPr>
          <p:txBody>
            <a:bodyPr wrap="none" rtlCol="0">
              <a:spAutoFit/>
            </a:bodyPr>
            <a:lstStyle/>
            <a:p>
              <a:r>
                <a:rPr lang="en-US" sz="1600" dirty="0">
                  <a:solidFill>
                    <a:srgbClr val="FF0000"/>
                  </a:solidFill>
                </a:rPr>
                <a:t>Model match to measurement</a:t>
              </a:r>
            </a:p>
          </p:txBody>
        </p:sp>
        <p:sp>
          <p:nvSpPr>
            <p:cNvPr id="20" name="Left Brace 19"/>
            <p:cNvSpPr/>
            <p:nvPr/>
          </p:nvSpPr>
          <p:spPr>
            <a:xfrm rot="16200000">
              <a:off x="7256058" y="4471415"/>
              <a:ext cx="198126" cy="2358561"/>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22" name="Left Brace 21"/>
            <p:cNvSpPr/>
            <p:nvPr/>
          </p:nvSpPr>
          <p:spPr>
            <a:xfrm rot="16200000">
              <a:off x="4233339" y="4177612"/>
              <a:ext cx="177693" cy="2925731"/>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grpSp>
      <p:sp>
        <p:nvSpPr>
          <p:cNvPr id="25" name="TextBox 24"/>
          <p:cNvSpPr txBox="1"/>
          <p:nvPr/>
        </p:nvSpPr>
        <p:spPr>
          <a:xfrm>
            <a:off x="1447800" y="5690634"/>
            <a:ext cx="549509" cy="338554"/>
          </a:xfrm>
          <a:prstGeom prst="rect">
            <a:avLst/>
          </a:prstGeom>
          <a:noFill/>
        </p:spPr>
        <p:txBody>
          <a:bodyPr wrap="none" rtlCol="0">
            <a:spAutoFit/>
          </a:bodyPr>
          <a:lstStyle/>
          <a:p>
            <a:r>
              <a:rPr lang="en-US" sz="1600">
                <a:solidFill>
                  <a:srgbClr val="FF0000"/>
                </a:solidFill>
              </a:rPr>
              <a:t>Cost</a:t>
            </a:r>
            <a:endParaRPr lang="en-US" sz="1600" dirty="0">
              <a:solidFill>
                <a:srgbClr val="FF0000"/>
              </a:solidFill>
            </a:endParaRPr>
          </a:p>
        </p:txBody>
      </p:sp>
      <p:sp>
        <p:nvSpPr>
          <p:cNvPr id="28" name="Left Brace 27"/>
          <p:cNvSpPr/>
          <p:nvPr/>
        </p:nvSpPr>
        <p:spPr>
          <a:xfrm rot="16200000">
            <a:off x="1689523" y="5396649"/>
            <a:ext cx="161785" cy="493691"/>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29" name="Oval 28"/>
          <p:cNvSpPr/>
          <p:nvPr/>
        </p:nvSpPr>
        <p:spPr>
          <a:xfrm>
            <a:off x="1176766" y="1301316"/>
            <a:ext cx="2486902" cy="1163503"/>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1. Predict radiance</a:t>
            </a:r>
          </a:p>
        </p:txBody>
      </p:sp>
      <p:sp>
        <p:nvSpPr>
          <p:cNvPr id="30" name="Oval 29"/>
          <p:cNvSpPr/>
          <p:nvPr/>
        </p:nvSpPr>
        <p:spPr>
          <a:xfrm>
            <a:off x="6681374" y="4463114"/>
            <a:ext cx="2486902" cy="1163503"/>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2. Optimize state vector</a:t>
            </a:r>
          </a:p>
        </p:txBody>
      </p:sp>
      <p:grpSp>
        <p:nvGrpSpPr>
          <p:cNvPr id="34" name="Group 33"/>
          <p:cNvGrpSpPr/>
          <p:nvPr/>
        </p:nvGrpSpPr>
        <p:grpSpPr>
          <a:xfrm>
            <a:off x="3663670" y="1738071"/>
            <a:ext cx="1642380" cy="776528"/>
            <a:chOff x="3595176" y="2073911"/>
            <a:chExt cx="1971065" cy="931933"/>
          </a:xfrm>
        </p:grpSpPr>
        <mc:AlternateContent xmlns:mc="http://schemas.openxmlformats.org/markup-compatibility/2006" xmlns:a14="http://schemas.microsoft.com/office/drawing/2010/main">
          <mc:Choice Requires="a14">
            <p:sp>
              <p:nvSpPr>
                <p:cNvPr id="37" name="Rectangle 36"/>
                <p:cNvSpPr/>
                <p:nvPr/>
              </p:nvSpPr>
              <p:spPr>
                <a:xfrm>
                  <a:off x="3733368" y="2073911"/>
                  <a:ext cx="1670712" cy="406308"/>
                </a:xfrm>
                <a:prstGeom prst="rect">
                  <a:avLst/>
                </a:prstGeom>
              </p:spPr>
              <p:txBody>
                <a:bodyPr wrap="none">
                  <a:spAutoFit/>
                </a:bodyPr>
                <a:lstStyle/>
                <a:p>
                  <a:pPr algn="ctr">
                    <a:spcBef>
                      <a:spcPts val="600"/>
                    </a:spcBef>
                    <a:spcAft>
                      <a:spcPts val="600"/>
                    </a:spcAft>
                  </a:pPr>
                  <a14:m>
                    <m:oMath xmlns:m="http://schemas.openxmlformats.org/officeDocument/2006/math">
                      <m:r>
                        <a:rPr lang="en-US" sz="1600" b="1" i="1">
                          <a:latin typeface="Cambria Math" charset="0"/>
                          <a:ea typeface="Times New Roman" charset="0"/>
                        </a:rPr>
                        <m:t>𝐲</m:t>
                      </m:r>
                      <m:r>
                        <a:rPr lang="en-US" sz="1600" b="1">
                          <a:effectLst/>
                          <a:latin typeface="Cambria Math" charset="0"/>
                          <a:ea typeface="Times New Roman" charset="0"/>
                        </a:rPr>
                        <m:t>=</m:t>
                      </m:r>
                      <m:r>
                        <a:rPr lang="en-US" sz="1600" b="1" i="1">
                          <a:effectLst/>
                          <a:latin typeface="Cambria Math" charset="0"/>
                          <a:ea typeface="Times New Roman" charset="0"/>
                        </a:rPr>
                        <m:t>𝐅</m:t>
                      </m:r>
                      <m:d>
                        <m:dPr>
                          <m:ctrlPr>
                            <a:rPr lang="en-US" sz="1600" b="1" i="1">
                              <a:effectLst/>
                              <a:latin typeface="Cambria Math" panose="02040503050406030204" pitchFamily="18" charset="0"/>
                              <a:ea typeface="Times New Roman" charset="0"/>
                            </a:rPr>
                          </m:ctrlPr>
                        </m:dPr>
                        <m:e>
                          <m:r>
                            <a:rPr lang="en-US" sz="1600" b="1" i="1">
                              <a:effectLst/>
                              <a:latin typeface="Cambria Math" charset="0"/>
                              <a:ea typeface="Times New Roman" charset="0"/>
                            </a:rPr>
                            <m:t>𝐱</m:t>
                          </m:r>
                        </m:e>
                      </m:d>
                      <m:r>
                        <a:rPr lang="en-US" sz="1600" b="1">
                          <a:effectLst/>
                          <a:latin typeface="Cambria Math" charset="0"/>
                          <a:ea typeface="Times New Roman" charset="0"/>
                        </a:rPr>
                        <m:t>+ </m:t>
                      </m:r>
                      <m:r>
                        <m:rPr>
                          <m:sty m:val="p"/>
                        </m:rPr>
                        <a:rPr lang="en-US" sz="1600">
                          <a:effectLst/>
                          <a:latin typeface="Cambria Math" charset="0"/>
                          <a:ea typeface="Times New Roman" charset="0"/>
                        </a:rPr>
                        <m:t>ϵ</m:t>
                      </m:r>
                    </m:oMath>
                  </a14:m>
                  <a:r>
                    <a:rPr lang="en-US" sz="1600" dirty="0">
                      <a:effectLst/>
                      <a:latin typeface="Times New Roman" charset="0"/>
                      <a:ea typeface="Times New Roman" charset="0"/>
                    </a:rPr>
                    <a:t> </a:t>
                  </a:r>
                  <a:endParaRPr lang="en-US" sz="1600" dirty="0">
                    <a:effectLst/>
                    <a:latin typeface="Times New Roman" charset="0"/>
                    <a:ea typeface="Arial Unicode MS" charset="0"/>
                  </a:endParaRPr>
                </a:p>
              </p:txBody>
            </p:sp>
          </mc:Choice>
          <mc:Fallback xmlns="">
            <p:sp>
              <p:nvSpPr>
                <p:cNvPr id="37" name="Rectangle 36"/>
                <p:cNvSpPr>
                  <a:spLocks noRot="1" noChangeAspect="1" noMove="1" noResize="1" noEditPoints="1" noAdjustHandles="1" noChangeArrowheads="1" noChangeShapeType="1" noTextEdit="1"/>
                </p:cNvSpPr>
                <p:nvPr/>
              </p:nvSpPr>
              <p:spPr>
                <a:xfrm>
                  <a:off x="3733368" y="2073911"/>
                  <a:ext cx="1670712" cy="406308"/>
                </a:xfrm>
                <a:prstGeom prst="rect">
                  <a:avLst/>
                </a:prstGeom>
                <a:blipFill rotWithShape="0">
                  <a:blip r:embed="rId7"/>
                  <a:stretch>
                    <a:fillRect t="-85714" b="-112500"/>
                  </a:stretch>
                </a:blipFill>
              </p:spPr>
              <p:txBody>
                <a:bodyPr/>
                <a:lstStyle/>
                <a:p>
                  <a:r>
                    <a:rPr lang="en-US">
                      <a:noFill/>
                    </a:rPr>
                    <a:t> </a:t>
                  </a:r>
                </a:p>
              </p:txBody>
            </p:sp>
          </mc:Fallback>
        </mc:AlternateContent>
        <p:sp>
          <p:nvSpPr>
            <p:cNvPr id="38" name="TextBox 37"/>
            <p:cNvSpPr txBox="1"/>
            <p:nvPr/>
          </p:nvSpPr>
          <p:spPr>
            <a:xfrm>
              <a:off x="3595176" y="2599536"/>
              <a:ext cx="1971065" cy="406308"/>
            </a:xfrm>
            <a:prstGeom prst="rect">
              <a:avLst/>
            </a:prstGeom>
            <a:noFill/>
          </p:spPr>
          <p:txBody>
            <a:bodyPr wrap="square" rtlCol="0">
              <a:spAutoFit/>
            </a:bodyPr>
            <a:lstStyle/>
            <a:p>
              <a:pPr algn="ctr"/>
              <a:endParaRPr lang="en-US" sz="1600" dirty="0">
                <a:solidFill>
                  <a:srgbClr val="FF0000"/>
                </a:solidFill>
              </a:endParaRPr>
            </a:p>
          </p:txBody>
        </p:sp>
      </p:grpSp>
    </p:spTree>
    <p:extLst>
      <p:ext uri="{BB962C8B-B14F-4D97-AF65-F5344CB8AC3E}">
        <p14:creationId xmlns:p14="http://schemas.microsoft.com/office/powerpoint/2010/main" val="1581772640"/>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777</TotalTime>
  <Words>1861</Words>
  <Application>Microsoft Macintosh PowerPoint</Application>
  <PresentationFormat>On-screen Show (4:3)</PresentationFormat>
  <Paragraphs>269</Paragraphs>
  <Slides>23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Cambria Math</vt:lpstr>
      <vt:lpstr>Helvetica</vt:lpstr>
      <vt:lpstr>Times</vt:lpstr>
      <vt:lpstr>Times New Roman</vt:lpstr>
      <vt:lpstr>NASA-JPL White Templates</vt:lpstr>
      <vt:lpstr>PowerPoint Presentation</vt:lpstr>
      <vt:lpstr>PowerPoint Presentation</vt:lpstr>
      <vt:lpstr>Orbital spectroscopy will necessitate improved atmospheric correction</vt:lpstr>
      <vt:lpstr>Optimal Estimation (OE) Theory: Simultaneous estimation of surface and atmosphere</vt:lpstr>
      <vt:lpstr>The “forward problem”</vt:lpstr>
      <vt:lpstr>The “inverse problem”</vt:lpstr>
      <vt:lpstr>Maximum A Posteriori solution</vt:lpstr>
      <vt:lpstr>Reprise: “Classic” atmospheric correction is a sequential procedure </vt:lpstr>
      <vt:lpstr>OE involves iterative, simultaneous estimation of atmosphere and surface </vt:lpstr>
      <vt:lpstr>Pictoral representation</vt:lpstr>
      <vt:lpstr>The Jacobian matrix</vt:lpstr>
      <vt:lpstr>The Jacobian matrix</vt:lpstr>
      <vt:lpstr>The Jacobian matrix</vt:lpstr>
      <vt:lpstr>Posterior predictive uncertainty</vt:lpstr>
      <vt:lpstr>The observation noise</vt:lpstr>
      <vt:lpstr>Components of the  Forward Model (example)</vt:lpstr>
      <vt:lpstr>Example of multi-component surface models</vt:lpstr>
      <vt:lpstr>Reflectance estimate vs. in situ </vt:lpstr>
      <vt:lpstr>Aerosol fitting results  </vt:lpstr>
      <vt:lpstr>Modeling assumptions affect the relative weighting of measurement and prior</vt:lpstr>
      <vt:lpstr>Coastal environments</vt:lpstr>
      <vt:lpstr>Example: Volcanic AOD observations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114</cp:revision>
  <cp:lastPrinted>2014-07-14T23:49:38Z</cp:lastPrinted>
  <dcterms:created xsi:type="dcterms:W3CDTF">2019-07-06T21:56:51Z</dcterms:created>
  <dcterms:modified xsi:type="dcterms:W3CDTF">2020-09-13T17:04:51Z</dcterms:modified>
</cp:coreProperties>
</file>